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6"/>
  </p:notesMasterIdLst>
  <p:sldIdLst>
    <p:sldId id="342" r:id="rId2"/>
    <p:sldId id="355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274" r:id="rId12"/>
    <p:sldId id="309" r:id="rId13"/>
    <p:sldId id="275" r:id="rId14"/>
    <p:sldId id="284" r:id="rId15"/>
    <p:sldId id="311" r:id="rId16"/>
    <p:sldId id="313" r:id="rId17"/>
    <p:sldId id="312" r:id="rId18"/>
    <p:sldId id="314" r:id="rId19"/>
    <p:sldId id="315" r:id="rId20"/>
    <p:sldId id="316" r:id="rId21"/>
    <p:sldId id="317" r:id="rId22"/>
    <p:sldId id="318" r:id="rId23"/>
    <p:sldId id="319" r:id="rId24"/>
    <p:sldId id="310" r:id="rId25"/>
    <p:sldId id="322" r:id="rId26"/>
    <p:sldId id="320" r:id="rId27"/>
    <p:sldId id="285" r:id="rId28"/>
    <p:sldId id="286" r:id="rId29"/>
    <p:sldId id="287" r:id="rId30"/>
    <p:sldId id="323" r:id="rId31"/>
    <p:sldId id="324" r:id="rId32"/>
    <p:sldId id="325" r:id="rId33"/>
    <p:sldId id="326" r:id="rId34"/>
    <p:sldId id="327" r:id="rId35"/>
    <p:sldId id="328" r:id="rId36"/>
    <p:sldId id="330" r:id="rId37"/>
    <p:sldId id="354" r:id="rId38"/>
    <p:sldId id="343" r:id="rId39"/>
    <p:sldId id="331" r:id="rId40"/>
    <p:sldId id="276" r:id="rId41"/>
    <p:sldId id="277" r:id="rId42"/>
    <p:sldId id="278" r:id="rId43"/>
    <p:sldId id="279" r:id="rId44"/>
    <p:sldId id="332" r:id="rId45"/>
    <p:sldId id="333" r:id="rId46"/>
    <p:sldId id="334" r:id="rId47"/>
    <p:sldId id="335" r:id="rId48"/>
    <p:sldId id="280" r:id="rId49"/>
    <p:sldId id="336" r:id="rId50"/>
    <p:sldId id="288" r:id="rId51"/>
    <p:sldId id="344" r:id="rId52"/>
    <p:sldId id="338" r:id="rId53"/>
    <p:sldId id="339" r:id="rId54"/>
    <p:sldId id="340" r:id="rId55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DF53AE1-05C7-4DCD-A8E5-A9E5DC99EA22}" type="datetimeFigureOut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205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/>
            </a:lvl1pPr>
          </a:lstStyle>
          <a:p>
            <a:fld id="{16B66F52-143E-4CA2-BE0E-EC1ABCB1B2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900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r>
              <a:rPr lang="en-US">
                <a:solidFill>
                  <a:schemeClr val="tx2"/>
                </a:solidFill>
              </a:rPr>
              <a:t>ИНТЕГРИСАНЕ АКАДЕМСКЕ</a:t>
            </a:r>
            <a:br>
              <a:rPr lang="en-US">
                <a:solidFill>
                  <a:schemeClr val="tx2"/>
                </a:solidFill>
              </a:rPr>
            </a:br>
            <a:r>
              <a:rPr lang="en-US">
                <a:solidFill>
                  <a:schemeClr val="tx2"/>
                </a:solidFill>
              </a:rPr>
              <a:t>СТУДИЈЕ ФАРМАЦИЈЕ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1775" y="2276475"/>
            <a:ext cx="3989388" cy="3651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en-US"/>
              <a:t>ОСНОВИ МОРФОЛОГИЈЕ ЧОВЕКА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468313" y="2351088"/>
            <a:ext cx="8229600" cy="18843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endParaRPr lang="en-US" sz="3200"/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4400"/>
              <a:t>ЕНДОКРИНИ СИСТЕМ</a:t>
            </a:r>
            <a:endParaRPr lang="en-GB" altLang="en-US" sz="4400"/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en-US" sz="4400"/>
              <a:t>ЧУЛНИ ОРГАНИ</a:t>
            </a:r>
            <a:endParaRPr lang="en-US" altLang="en-US" sz="3200"/>
          </a:p>
        </p:txBody>
      </p:sp>
      <p:pic>
        <p:nvPicPr>
          <p:cNvPr id="3078" name="Picture 4" descr="Blueye.JPG"/>
          <p:cNvPicPr>
            <a:picLocks noChangeAspect="1" noChangeArrowheads="1"/>
          </p:cNvPicPr>
          <p:nvPr/>
        </p:nvPicPr>
        <p:blipFill>
          <a:blip r:embed="rId3" cstate="print"/>
          <a:srcRect l="28552" t="27083" r="27531" b="30208"/>
          <a:stretch>
            <a:fillRect/>
          </a:stretch>
        </p:blipFill>
        <p:spPr bwMode="auto">
          <a:xfrm>
            <a:off x="3533775" y="4471988"/>
            <a:ext cx="2465388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 txBox="1">
            <a:spLocks noChangeArrowheads="1"/>
          </p:cNvSpPr>
          <p:nvPr/>
        </p:nvSpPr>
        <p:spPr bwMode="auto">
          <a:xfrm>
            <a:off x="2197100" y="188913"/>
            <a:ext cx="38147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Ендокрини систем</a:t>
            </a:r>
          </a:p>
        </p:txBody>
      </p:sp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36513" y="1341438"/>
            <a:ext cx="9072562" cy="420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latin typeface="Constantia" pitchFamily="18" charset="0"/>
              </a:rPr>
              <a:t>Поред описаних ендокриних жлезда:</a:t>
            </a:r>
          </a:p>
          <a:p>
            <a:pPr eaLnBrk="1" hangingPunct="1"/>
            <a:endParaRPr lang="en-US" altLang="en-US" b="1">
              <a:latin typeface="Constantia" pitchFamily="18" charset="0"/>
            </a:endParaRPr>
          </a:p>
          <a:p>
            <a:pPr eaLnBrk="1" hangingPunct="1"/>
            <a:endParaRPr lang="en-U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 - ендокрини део панкреаса (Лангерхансова острвца)</a:t>
            </a:r>
          </a:p>
          <a:p>
            <a:pPr eaLnBrk="1" hangingPunct="1"/>
            <a:endParaRPr lang="en-U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 - семник</a:t>
            </a:r>
            <a:r>
              <a:rPr lang="en-GB" altLang="en-US" b="1">
                <a:latin typeface="Constantia" pitchFamily="18" charset="0"/>
              </a:rPr>
              <a:t> (testis)</a:t>
            </a:r>
            <a:endParaRPr lang="en-US" altLang="en-US" b="1">
              <a:latin typeface="Constantia" pitchFamily="18" charset="0"/>
            </a:endParaRPr>
          </a:p>
          <a:p>
            <a:pPr eaLnBrk="1" hangingPunct="1"/>
            <a:endParaRPr lang="en-U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- јајник</a:t>
            </a:r>
            <a:r>
              <a:rPr lang="en-GB" altLang="en-US" b="1">
                <a:latin typeface="Constantia" pitchFamily="18" charset="0"/>
              </a:rPr>
              <a:t> (ovarium)</a:t>
            </a:r>
            <a:endParaRPr lang="en-US" altLang="en-US" b="1">
              <a:latin typeface="Constantia" pitchFamily="18" charset="0"/>
            </a:endParaRPr>
          </a:p>
          <a:p>
            <a:pPr eaLnBrk="1" hangingPunct="1"/>
            <a:endParaRPr lang="en-U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- дифузни неуроендокрини систем</a:t>
            </a:r>
            <a:r>
              <a:rPr lang="en-GB" altLang="en-US" b="1">
                <a:latin typeface="Constantia" pitchFamily="18" charset="0"/>
              </a:rPr>
              <a:t> (</a:t>
            </a:r>
            <a:r>
              <a:rPr lang="en-US" altLang="en-US" b="1">
                <a:latin typeface="Constantia" pitchFamily="18" charset="0"/>
              </a:rPr>
              <a:t>ДНЕС)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- 40 различитих ћелијских типова (у зидовима бронхиола, комора и преткомора 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срца, желуца, танког црева, у бубрегу, кожи и плаценти</a:t>
            </a:r>
          </a:p>
          <a:p>
            <a:pPr eaLnBrk="1" hangingPunct="1"/>
            <a:endParaRPr lang="en-US" altLang="en-US">
              <a:latin typeface="Constantia" pitchFamily="18" charset="0"/>
            </a:endParaRPr>
          </a:p>
          <a:p>
            <a:pPr eaLnBrk="1" hangingPunct="1"/>
            <a:endParaRPr lang="en-US" altLang="en-US">
              <a:latin typeface="Constantia" pitchFamily="18" charset="0"/>
            </a:endParaRPr>
          </a:p>
          <a:p>
            <a:pPr eaLnBrk="1" hangingPunct="1"/>
            <a:endParaRPr lang="en-US" altLang="en-US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1830388" y="263525"/>
            <a:ext cx="5540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Чуло вида </a:t>
            </a:r>
            <a:r>
              <a:rPr lang="en-GB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(Organum visus)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23850" y="1701800"/>
            <a:ext cx="38354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en-US" altLang="en-US" sz="2000" b="1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sz="2400" b="1" i="1">
                <a:latin typeface="Comic Sans MS" pitchFamily="66" charset="0"/>
              </a:rPr>
              <a:t>I</a:t>
            </a:r>
            <a:r>
              <a:rPr lang="en-US" altLang="en-US" sz="2400" b="1" i="1">
                <a:latin typeface="Comic Sans MS" pitchFamily="66" charset="0"/>
              </a:rPr>
              <a:t> </a:t>
            </a:r>
            <a:r>
              <a:rPr lang="en-US" altLang="en-US" sz="2400" b="1">
                <a:latin typeface="Comic Sans MS" pitchFamily="66" charset="0"/>
              </a:rPr>
              <a:t>Око </a:t>
            </a:r>
            <a:r>
              <a:rPr lang="en-GB" altLang="en-US" sz="2400" b="1">
                <a:latin typeface="Comic Sans MS" pitchFamily="66" charset="0"/>
              </a:rPr>
              <a:t>(Oculus)</a:t>
            </a:r>
            <a:r>
              <a:rPr lang="en-US" altLang="en-US" sz="2400" b="1" i="1">
                <a:latin typeface="Comic Sans MS" pitchFamily="66" charset="0"/>
              </a:rPr>
              <a:t>: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1) очна јабучица (</a:t>
            </a:r>
            <a:r>
              <a:rPr lang="en-GB" altLang="en-US" sz="2000">
                <a:latin typeface="Comic Sans MS" pitchFamily="66" charset="0"/>
              </a:rPr>
              <a:t>bulbus oculi)</a:t>
            </a:r>
            <a:br>
              <a:rPr lang="en-GB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2) очни живац (</a:t>
            </a:r>
            <a:r>
              <a:rPr lang="en-GB" altLang="en-US" sz="2000">
                <a:latin typeface="Comic Sans MS" pitchFamily="66" charset="0"/>
              </a:rPr>
              <a:t>n. opticus</a:t>
            </a:r>
            <a:r>
              <a:rPr lang="en-US" altLang="en-US" sz="2000">
                <a:latin typeface="Comic Sans MS" pitchFamily="66" charset="0"/>
              </a:rPr>
              <a:t>)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400" b="1" i="1">
                <a:latin typeface="Comic Sans MS" pitchFamily="66" charset="0"/>
              </a:rPr>
              <a:t>II Помоћни органи ока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(</a:t>
            </a:r>
            <a:r>
              <a:rPr lang="en-GB" altLang="en-US" sz="2000">
                <a:latin typeface="Comic Sans MS" pitchFamily="66" charset="0"/>
              </a:rPr>
              <a:t>organa oculi accessorii)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/>
            <a:endParaRPr lang="en-US" altLang="en-US" sz="2000">
              <a:latin typeface="Comic Sans MS" pitchFamily="66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572000" y="1484313"/>
            <a:ext cx="4468813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4929188" y="785813"/>
            <a:ext cx="3343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Очна</a:t>
            </a:r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sr-Cyrl-C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јабучица</a:t>
            </a:r>
            <a:endParaRPr lang="en-US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214313" y="642938"/>
            <a:ext cx="5753100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2000" b="1">
                <a:latin typeface="Comic Sans MS" pitchFamily="66" charset="0"/>
              </a:rPr>
              <a:t>Састав</a:t>
            </a:r>
            <a:r>
              <a:rPr lang="en-US" altLang="en-US" sz="2000" b="1">
                <a:latin typeface="Comic Sans MS" pitchFamily="66" charset="0"/>
              </a:rPr>
              <a:t>: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sz="2400" b="1" i="1">
                <a:latin typeface="Comic Sans MS" pitchFamily="66" charset="0"/>
              </a:rPr>
              <a:t>I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Омотачи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очне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јабучице</a:t>
            </a:r>
            <a:r>
              <a:rPr lang="en-US" altLang="en-US" sz="2000" b="1" i="1">
                <a:latin typeface="Comic Sans MS" pitchFamily="66" charset="0"/>
              </a:rPr>
              <a:t>: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1) </a:t>
            </a:r>
            <a:r>
              <a:rPr lang="sr-Cyrl-CS" altLang="en-US" sz="2000">
                <a:latin typeface="Comic Sans MS" pitchFamily="66" charset="0"/>
              </a:rPr>
              <a:t>спољашња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или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фиброзна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(tunica fibrosa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2) </a:t>
            </a:r>
            <a:r>
              <a:rPr lang="sr-Cyrl-CS" altLang="en-US" sz="2000">
                <a:latin typeface="Comic Sans MS" pitchFamily="66" charset="0"/>
              </a:rPr>
              <a:t>средња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или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судовна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(tunica vasculosa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3) </a:t>
            </a:r>
            <a:r>
              <a:rPr lang="sr-Cyrl-CS" altLang="en-US" sz="2000">
                <a:latin typeface="Comic Sans MS" pitchFamily="66" charset="0"/>
              </a:rPr>
              <a:t>унутрашња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(tunica interna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400" b="1" i="1">
                <a:latin typeface="Comic Sans MS" pitchFamily="66" charset="0"/>
              </a:rPr>
              <a:t>II </a:t>
            </a:r>
            <a:r>
              <a:rPr lang="sr-Cyrl-CS" altLang="en-US" sz="2000" b="1" i="1">
                <a:latin typeface="Comic Sans MS" pitchFamily="66" charset="0"/>
              </a:rPr>
              <a:t>Садржај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очне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јабучице</a:t>
            </a:r>
            <a:r>
              <a:rPr lang="en-US" altLang="en-US" sz="2000" b="1" i="1">
                <a:latin typeface="Comic Sans MS" pitchFamily="66" charset="0"/>
              </a:rPr>
              <a:t>: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Очна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водица</a:t>
            </a:r>
            <a:r>
              <a:rPr lang="en-US" altLang="en-US" sz="2000">
                <a:latin typeface="Comic Sans MS" pitchFamily="66" charset="0"/>
              </a:rPr>
              <a:t> (humor aquosus)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Сочиво</a:t>
            </a:r>
            <a:r>
              <a:rPr lang="en-US" altLang="en-US" sz="2000">
                <a:latin typeface="Comic Sans MS" pitchFamily="66" charset="0"/>
              </a:rPr>
              <a:t> (lens)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Стакласто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тело</a:t>
            </a:r>
            <a:r>
              <a:rPr lang="en-US" altLang="en-US" sz="2000">
                <a:latin typeface="Comic Sans MS" pitchFamily="66" charset="0"/>
              </a:rPr>
              <a:t> (corpus vitreum)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Предња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комора</a:t>
            </a:r>
            <a:r>
              <a:rPr lang="en-US" altLang="en-US" sz="2000">
                <a:latin typeface="Comic Sans MS" pitchFamily="66" charset="0"/>
              </a:rPr>
              <a:t> (camera anterior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Задња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комора</a:t>
            </a:r>
            <a:r>
              <a:rPr lang="en-US" altLang="en-US" sz="2000">
                <a:latin typeface="Comic Sans MS" pitchFamily="66" charset="0"/>
              </a:rPr>
              <a:t> (camera postrior bulbi)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572000" y="1484313"/>
            <a:ext cx="4468813" cy="41894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5000625" y="785813"/>
            <a:ext cx="3343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Очна</a:t>
            </a:r>
            <a:r>
              <a:rPr lang="en-U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sr-Cyrl-CS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јабучица</a:t>
            </a:r>
            <a:endParaRPr lang="en-US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214313" y="714375"/>
            <a:ext cx="5313362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400" b="1" i="1">
                <a:latin typeface="Comic Sans MS" pitchFamily="66" charset="0"/>
              </a:rPr>
              <a:t>I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Омотачи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очне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јабучице</a:t>
            </a:r>
            <a:r>
              <a:rPr lang="en-US" altLang="en-US" sz="2000" b="1" i="1">
                <a:latin typeface="Comic Sans MS" pitchFamily="66" charset="0"/>
              </a:rPr>
              <a:t>: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1) </a:t>
            </a:r>
            <a:r>
              <a:rPr lang="sr-Cyrl-CS" altLang="en-US" sz="2000">
                <a:latin typeface="Comic Sans MS" pitchFamily="66" charset="0"/>
              </a:rPr>
              <a:t>спољашња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или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фиброзна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(tunica fibrosa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рожњача</a:t>
            </a:r>
            <a:r>
              <a:rPr lang="en-US" altLang="en-US" sz="2000" b="1">
                <a:latin typeface="Comic Sans MS" pitchFamily="66" charset="0"/>
              </a:rPr>
              <a:t> (cornea)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беоњача</a:t>
            </a:r>
            <a:r>
              <a:rPr lang="en-US" altLang="en-US" sz="2000" b="1">
                <a:latin typeface="Comic Sans MS" pitchFamily="66" charset="0"/>
              </a:rPr>
              <a:t> (sclera)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2) </a:t>
            </a:r>
            <a:r>
              <a:rPr lang="sr-Cyrl-CS" altLang="en-US" sz="2000">
                <a:latin typeface="Comic Sans MS" pitchFamily="66" charset="0"/>
              </a:rPr>
              <a:t>средња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или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судовна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(tunica vasculosa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дужица</a:t>
            </a:r>
            <a:r>
              <a:rPr lang="en-US" altLang="en-US" sz="2000" b="1">
                <a:latin typeface="Comic Sans MS" pitchFamily="66" charset="0"/>
              </a:rPr>
              <a:t> (iris)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цилијарно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тело</a:t>
            </a:r>
            <a:r>
              <a:rPr lang="en-US" altLang="en-US" sz="2000" b="1">
                <a:latin typeface="Comic Sans MS" pitchFamily="66" charset="0"/>
              </a:rPr>
              <a:t> (corpus ciliare)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судовњача</a:t>
            </a:r>
            <a:r>
              <a:rPr lang="en-US" altLang="en-US" sz="2000" b="1">
                <a:latin typeface="Comic Sans MS" pitchFamily="66" charset="0"/>
              </a:rPr>
              <a:t> (choroidea)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3) </a:t>
            </a:r>
            <a:r>
              <a:rPr lang="sr-Cyrl-CS" altLang="en-US" sz="2000">
                <a:latin typeface="Comic Sans MS" pitchFamily="66" charset="0"/>
              </a:rPr>
              <a:t>унутрашња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(tunica interna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пигментни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слој</a:t>
            </a:r>
            <a:r>
              <a:rPr lang="en-US" altLang="en-US" sz="2000" b="1">
                <a:latin typeface="Comic Sans MS" pitchFamily="66" charset="0"/>
              </a:rPr>
              <a:t> (stratum pigmenti)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мрежњача</a:t>
            </a:r>
            <a:r>
              <a:rPr lang="en-US" altLang="en-US" sz="2000" b="1">
                <a:latin typeface="Comic Sans MS" pitchFamily="66" charset="0"/>
              </a:rPr>
              <a:t> (retina)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572000" y="1484313"/>
            <a:ext cx="4468813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-34925" y="1125538"/>
            <a:ext cx="864235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- представља предњу 1/5 </a:t>
            </a:r>
            <a:r>
              <a:rPr lang="en-GB" altLang="en-US" sz="2000">
                <a:latin typeface="Comic Sans MS" pitchFamily="66" charset="0"/>
              </a:rPr>
              <a:t>tunicae fibrosae bulbi</a:t>
            </a:r>
          </a:p>
          <a:p>
            <a:pPr eaLnBrk="1" hangingPunct="1"/>
            <a:r>
              <a:rPr lang="en-GB" altLang="en-US" sz="2000">
                <a:latin typeface="Comic Sans MS" pitchFamily="66" charset="0"/>
              </a:rPr>
              <a:t>  - </a:t>
            </a:r>
            <a:r>
              <a:rPr lang="en-US" altLang="en-US" sz="2000">
                <a:latin typeface="Comic Sans MS" pitchFamily="66" charset="0"/>
              </a:rPr>
              <a:t>својом ивицом улази у предњи отвор беоњаче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- п</a:t>
            </a:r>
            <a:r>
              <a:rPr lang="sr-Cyrl-CS" altLang="en-US" sz="2000">
                <a:latin typeface="Comic Sans MS" pitchFamily="66" charset="0"/>
              </a:rPr>
              <a:t>розрачна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- с</a:t>
            </a:r>
            <a:r>
              <a:rPr lang="sr-Cyrl-CS" altLang="en-US" sz="2000">
                <a:latin typeface="Comic Sans MS" pitchFamily="66" charset="0"/>
              </a:rPr>
              <a:t>лужи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пролаз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светлости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- п</a:t>
            </a:r>
            <a:r>
              <a:rPr lang="sr-Cyrl-CS" altLang="en-US" sz="2000">
                <a:latin typeface="Comic Sans MS" pitchFamily="66" charset="0"/>
              </a:rPr>
              <a:t>релама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светлосне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зраке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</a:t>
            </a:r>
            <a:r>
              <a:rPr lang="en-US" altLang="en-US" sz="2000">
                <a:latin typeface="Comic Sans MS" pitchFamily="66" charset="0"/>
              </a:rPr>
              <a:t> 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>
                <a:latin typeface="Comic Sans MS" pitchFamily="66" charset="0"/>
              </a:rPr>
              <a:t>започиње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њихово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фокусирање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endParaRPr lang="en-US" altLang="en-US" sz="2000">
              <a:latin typeface="Verdana" pitchFamily="34" charset="0"/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2124075" y="404813"/>
            <a:ext cx="4229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Рожњача</a:t>
            </a:r>
            <a:r>
              <a:rPr lang="en-GB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</a:t>
            </a:r>
            <a:r>
              <a:rPr lang="en-GB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cornea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</a:p>
        </p:txBody>
      </p:sp>
      <p:pic>
        <p:nvPicPr>
          <p:cNvPr id="16388" name="Picture 1"/>
          <p:cNvPicPr>
            <a:picLocks noChangeAspect="1" noChangeArrowheads="1"/>
          </p:cNvPicPr>
          <p:nvPr/>
        </p:nvPicPr>
        <p:blipFill>
          <a:blip r:embed="rId2" cstate="print"/>
          <a:srcRect l="72264" t="42062" r="2151" b="13297"/>
          <a:stretch>
            <a:fillRect/>
          </a:stretch>
        </p:blipFill>
        <p:spPr bwMode="auto">
          <a:xfrm>
            <a:off x="396875" y="3429000"/>
            <a:ext cx="3119438" cy="34004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 cstate="print"/>
          <a:srcRect l="8267" r="41928" b="37746"/>
          <a:stretch>
            <a:fillRect/>
          </a:stretch>
        </p:blipFill>
        <p:spPr bwMode="auto">
          <a:xfrm>
            <a:off x="4572000" y="2133600"/>
            <a:ext cx="4468813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6836" r="37869" b="37746"/>
          <a:stretch>
            <a:fillRect/>
          </a:stretch>
        </p:blipFill>
        <p:spPr bwMode="auto">
          <a:xfrm>
            <a:off x="4068763" y="3213100"/>
            <a:ext cx="477043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3000375" y="69850"/>
            <a:ext cx="41417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Рожњач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a (cornea)</a:t>
            </a:r>
          </a:p>
        </p:txBody>
      </p:sp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107950" y="981075"/>
            <a:ext cx="798195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-"/>
            </a:pPr>
            <a:r>
              <a:rPr lang="sr-Cyrl-CS" altLang="en-US" sz="2000" i="1">
                <a:latin typeface="Comic Sans MS" pitchFamily="66" charset="0"/>
              </a:rPr>
              <a:t>Потпуно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је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провидна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 i="1">
                <a:latin typeface="Comic Sans MS" pitchFamily="66" charset="0"/>
              </a:rPr>
              <a:t>- </a:t>
            </a:r>
            <a:r>
              <a:rPr lang="sr-Cyrl-CS" altLang="en-US" sz="2000" i="1">
                <a:latin typeface="Comic Sans MS" pitchFamily="66" charset="0"/>
              </a:rPr>
              <a:t>Нема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ни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крвних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ни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лимфних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судова</a:t>
            </a:r>
            <a:endParaRPr lang="en-US" altLang="en-US" sz="2000" i="1">
              <a:latin typeface="Comic Sans MS" pitchFamily="66" charset="0"/>
            </a:endParaRPr>
          </a:p>
          <a:p>
            <a:pPr eaLnBrk="1" hangingPunct="1"/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 i="1">
                <a:latin typeface="Comic Sans MS" pitchFamily="66" charset="0"/>
              </a:rPr>
              <a:t>- </a:t>
            </a:r>
            <a:r>
              <a:rPr lang="sr-Cyrl-CS" altLang="en-US" sz="2000" i="1">
                <a:latin typeface="Comic Sans MS" pitchFamily="66" charset="0"/>
              </a:rPr>
              <a:t>Ћелије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ендотел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а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служе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као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пумпа</a:t>
            </a:r>
            <a:r>
              <a:rPr lang="en-US" altLang="en-US" sz="2000" i="1">
                <a:latin typeface="Comic Sans MS" pitchFamily="66" charset="0"/>
              </a:rPr>
              <a:t>, </a:t>
            </a:r>
            <a:r>
              <a:rPr lang="sr-Cyrl-CS" altLang="en-US" sz="2000" i="1">
                <a:latin typeface="Comic Sans MS" pitchFamily="66" charset="0"/>
              </a:rPr>
              <a:t>која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снабдева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рожњ</a:t>
            </a:r>
            <a:r>
              <a:rPr lang="en-US" altLang="en-US" sz="2000" i="1">
                <a:latin typeface="Comic Sans MS" pitchFamily="66" charset="0"/>
              </a:rPr>
              <a:t>a</a:t>
            </a:r>
            <a:r>
              <a:rPr lang="sr-Cyrl-CS" altLang="en-US" sz="2000" i="1">
                <a:latin typeface="Comic Sans MS" pitchFamily="66" charset="0"/>
              </a:rPr>
              <a:t>чу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en-US" sz="2000" i="1">
                <a:latin typeface="Comic Sans MS" pitchFamily="66" charset="0"/>
              </a:rPr>
              <a:t/>
            </a:r>
            <a:br>
              <a:rPr lang="en-US" sz="2000" i="1">
                <a:latin typeface="Comic Sans MS" pitchFamily="66" charset="0"/>
              </a:rPr>
            </a:br>
            <a:r>
              <a:rPr lang="en-US" sz="2000" i="1">
                <a:latin typeface="Comic Sans MS" pitchFamily="66" charset="0"/>
              </a:rPr>
              <a:t>   </a:t>
            </a:r>
            <a:r>
              <a:rPr lang="sr-Cyrl-CS" altLang="en-US" sz="2000" i="1">
                <a:latin typeface="Comic Sans MS" pitchFamily="66" charset="0"/>
              </a:rPr>
              <a:t>кисеоником</a:t>
            </a:r>
            <a:r>
              <a:rPr lang="en-US" altLang="en-US" sz="2000" i="1">
                <a:latin typeface="Comic Sans MS" pitchFamily="66" charset="0"/>
              </a:rPr>
              <a:t>, a </a:t>
            </a:r>
            <a:r>
              <a:rPr lang="sr-Cyrl-CS" altLang="en-US" sz="2000" i="1">
                <a:latin typeface="Comic Sans MS" pitchFamily="66" charset="0"/>
              </a:rPr>
              <a:t>такође</a:t>
            </a:r>
            <a:r>
              <a:rPr lang="en-US" altLang="en-US" sz="2000" i="1">
                <a:latin typeface="Comic Sans MS" pitchFamily="66" charset="0"/>
              </a:rPr>
              <a:t> o</a:t>
            </a:r>
            <a:r>
              <a:rPr lang="sr-Cyrl-CS" altLang="en-US" sz="2000" i="1">
                <a:latin typeface="Comic Sans MS" pitchFamily="66" charset="0"/>
              </a:rPr>
              <a:t>дстрањују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течност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 i="1">
                <a:latin typeface="Comic Sans MS" pitchFamily="66" charset="0"/>
              </a:rPr>
              <a:t>- </a:t>
            </a:r>
            <a:r>
              <a:rPr lang="sr-Cyrl-CS" altLang="en-US" sz="2000" i="1">
                <a:latin typeface="Comic Sans MS" pitchFamily="66" charset="0"/>
              </a:rPr>
              <a:t>Сузни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филм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такође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снабдева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рожњачу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кисеоником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и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одржава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en-US" sz="2000" i="1">
                <a:latin typeface="Comic Sans MS" pitchFamily="66" charset="0"/>
              </a:rPr>
              <a:t/>
            </a:r>
            <a:br>
              <a:rPr lang="en-US" sz="2000" i="1">
                <a:latin typeface="Comic Sans MS" pitchFamily="66" charset="0"/>
              </a:rPr>
            </a:br>
            <a:r>
              <a:rPr lang="en-US" sz="2000" i="1">
                <a:latin typeface="Comic Sans MS" pitchFamily="66" charset="0"/>
              </a:rPr>
              <a:t>  </a:t>
            </a:r>
            <a:r>
              <a:rPr lang="sr-Cyrl-CS" altLang="en-US" sz="2000" i="1">
                <a:latin typeface="Comic Sans MS" pitchFamily="66" charset="0"/>
              </a:rPr>
              <a:t>површину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р</a:t>
            </a:r>
            <a:r>
              <a:rPr lang="en-US" altLang="en-US" sz="2000" i="1">
                <a:latin typeface="Comic Sans MS" pitchFamily="66" charset="0"/>
              </a:rPr>
              <a:t>o</a:t>
            </a:r>
            <a:r>
              <a:rPr lang="sr-Cyrl-CS" altLang="en-US" sz="2000" i="1">
                <a:latin typeface="Comic Sans MS" pitchFamily="66" charset="0"/>
              </a:rPr>
              <a:t>жњаче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глатком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и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чистом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endParaRPr lang="en-US" sz="20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4572000" y="428625"/>
            <a:ext cx="4016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Беоњача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(sclera)</a:t>
            </a:r>
          </a:p>
        </p:txBody>
      </p:sp>
      <p:sp>
        <p:nvSpPr>
          <p:cNvPr id="18435" name="TextBox 8"/>
          <p:cNvSpPr txBox="1">
            <a:spLocks noChangeArrowheads="1"/>
          </p:cNvSpPr>
          <p:nvPr/>
        </p:nvSpPr>
        <p:spPr bwMode="auto">
          <a:xfrm>
            <a:off x="357188" y="1214438"/>
            <a:ext cx="58023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- представља задње 4/5 </a:t>
            </a:r>
            <a:r>
              <a:rPr lang="en-GB" altLang="en-US" sz="2000">
                <a:latin typeface="Comic Sans MS" pitchFamily="66" charset="0"/>
              </a:rPr>
              <a:t>tunicae fibrosae bulbi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- н</a:t>
            </a:r>
            <a:r>
              <a:rPr lang="sr-Cyrl-CS" altLang="en-US" sz="2000">
                <a:latin typeface="Comic Sans MS" pitchFamily="66" charset="0"/>
              </a:rPr>
              <a:t>епрозрачна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ш</a:t>
            </a:r>
            <a:r>
              <a:rPr lang="sr-Cyrl-CS" altLang="en-US" sz="2000">
                <a:latin typeface="Comic Sans MS" pitchFamily="66" charset="0"/>
              </a:rPr>
              <a:t>тити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унутрашњост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ока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с</a:t>
            </a:r>
            <a:r>
              <a:rPr lang="sr-Cyrl-CS" altLang="en-US" sz="2000">
                <a:latin typeface="Comic Sans MS" pitchFamily="66" charset="0"/>
              </a:rPr>
              <a:t>лужи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припој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мишића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јабучице</a:t>
            </a:r>
            <a:endParaRPr lang="en-US" altLang="en-US" sz="2000">
              <a:latin typeface="Comic Sans MS" pitchFamily="66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 l="25195" t="27187" r="28516" b="20313"/>
          <a:stretch>
            <a:fillRect/>
          </a:stretch>
        </p:blipFill>
        <p:spPr bwMode="auto">
          <a:xfrm>
            <a:off x="3500438" y="2932113"/>
            <a:ext cx="5360987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/>
          <p:cNvPicPr>
            <a:picLocks noChangeAspect="1" noChangeArrowheads="1"/>
          </p:cNvPicPr>
          <p:nvPr/>
        </p:nvPicPr>
        <p:blipFill>
          <a:blip r:embed="rId2" cstate="print"/>
          <a:srcRect l="23955" t="15324" r="36983" b="30156"/>
          <a:stretch>
            <a:fillRect/>
          </a:stretch>
        </p:blipFill>
        <p:spPr bwMode="auto">
          <a:xfrm>
            <a:off x="4572000" y="1714500"/>
            <a:ext cx="4238625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4572000" y="428625"/>
            <a:ext cx="4016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Беоњача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(sclera)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285750" y="1571625"/>
            <a:ext cx="55308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1) </a:t>
            </a:r>
            <a:r>
              <a:rPr lang="sr-Cyrl-CS" altLang="en-US" sz="2000">
                <a:latin typeface="Comic Sans MS" pitchFamily="66" charset="0"/>
              </a:rPr>
              <a:t>Отвор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рожњачу</a:t>
            </a:r>
            <a:r>
              <a:rPr lang="en-US" altLang="en-US" sz="2000">
                <a:latin typeface="Comic Sans MS" pitchFamily="66" charset="0"/>
              </a:rPr>
              <a:t> (rima cornealis sclerae)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2) </a:t>
            </a:r>
            <a:r>
              <a:rPr lang="sr-Cyrl-CS" altLang="en-US" sz="2000">
                <a:latin typeface="Comic Sans MS" pitchFamily="66" charset="0"/>
              </a:rPr>
              <a:t>Отвор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: 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- n. opticus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- a. et v. centralis retinae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3) </a:t>
            </a:r>
            <a:r>
              <a:rPr lang="sr-Cyrl-CS" altLang="en-US" sz="2000">
                <a:latin typeface="Comic Sans MS" pitchFamily="66" charset="0"/>
              </a:rPr>
              <a:t>Отвори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: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- aa. ciliares posteriores breves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- nn. ciliares breves      (15-20)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4) </a:t>
            </a:r>
            <a:r>
              <a:rPr lang="sr-Cyrl-CS" altLang="en-US" sz="2000">
                <a:latin typeface="Comic Sans MS" pitchFamily="66" charset="0"/>
              </a:rPr>
              <a:t>Отвори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: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- aa. ciliares posteriores longae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- nn. ciliares longi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5) </a:t>
            </a:r>
            <a:r>
              <a:rPr lang="sr-Cyrl-CS" altLang="en-US" sz="2000">
                <a:latin typeface="Comic Sans MS" pitchFamily="66" charset="0"/>
              </a:rPr>
              <a:t>Отвори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 vv. vorticosae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6) </a:t>
            </a:r>
            <a:r>
              <a:rPr lang="sr-Cyrl-CS" altLang="en-US" sz="2000">
                <a:latin typeface="Comic Sans MS" pitchFamily="66" charset="0"/>
              </a:rPr>
              <a:t>Отвори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  aa. ciliares anteriores (5-6)</a:t>
            </a:r>
          </a:p>
        </p:txBody>
      </p:sp>
      <p:sp>
        <p:nvSpPr>
          <p:cNvPr id="19461" name="Right Brace 6"/>
          <p:cNvSpPr>
            <a:spLocks/>
          </p:cNvSpPr>
          <p:nvPr/>
        </p:nvSpPr>
        <p:spPr bwMode="auto">
          <a:xfrm>
            <a:off x="3214688" y="4357688"/>
            <a:ext cx="142875" cy="214312"/>
          </a:xfrm>
          <a:prstGeom prst="rightBrace">
            <a:avLst>
              <a:gd name="adj1" fmla="val 8333"/>
              <a:gd name="adj2" fmla="val 50000"/>
            </a:avLst>
          </a:prstGeom>
          <a:noFill/>
          <a:ln w="25400">
            <a:solidFill>
              <a:srgbClr val="9D3232"/>
            </a:solidFill>
            <a:round/>
            <a:headEnd/>
            <a:tailEnd/>
          </a:ln>
        </p:spPr>
        <p:txBody>
          <a:bodyPr anchor="ctr"/>
          <a:lstStyle/>
          <a:p>
            <a:pPr algn="ctr" eaLnBrk="1" hangingPunct="1"/>
            <a:endParaRPr lang="en-US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2500313" y="428625"/>
            <a:ext cx="4016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Беоњача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(sclera)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285750" y="1143000"/>
            <a:ext cx="89995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предњем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делу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беоњаче</a:t>
            </a:r>
            <a:r>
              <a:rPr lang="en-US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око</a:t>
            </a:r>
            <a:r>
              <a:rPr lang="en-US" altLang="en-US" sz="2000">
                <a:latin typeface="Comic Sans MS" pitchFamily="66" charset="0"/>
              </a:rPr>
              <a:t> limbusa corneae</a:t>
            </a:r>
            <a:r>
              <a:rPr lang="en-GB" altLang="en-US" sz="2000">
                <a:latin typeface="Comic Sans MS" pitchFamily="66" charset="0"/>
              </a:rPr>
              <a:t> (</a:t>
            </a:r>
            <a:r>
              <a:rPr lang="en-US" altLang="en-US" sz="2000">
                <a:latin typeface="Comic Sans MS" pitchFamily="66" charset="0"/>
              </a:rPr>
              <a:t>ивице рожњаче),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налази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веома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важан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венски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синус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беоњаче</a:t>
            </a:r>
            <a:r>
              <a:rPr lang="en-US" altLang="en-US" sz="2000" b="1">
                <a:latin typeface="Comic Sans MS" pitchFamily="66" charset="0"/>
              </a:rPr>
              <a:t> – </a:t>
            </a:r>
            <a:r>
              <a:rPr lang="sr-Cyrl-CS" altLang="en-US" sz="2000" b="1">
                <a:latin typeface="Comic Sans MS" pitchFamily="66" charset="0"/>
              </a:rPr>
              <a:t>Шлемов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канал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(sinus venosus sclerae – canalis Schlemmi)</a:t>
            </a:r>
            <a:r>
              <a:rPr lang="en-US" sz="2000" b="1">
                <a:latin typeface="Comic Sans MS" pitchFamily="66" charset="0"/>
              </a:rPr>
              <a:t>, </a:t>
            </a:r>
            <a:r>
              <a:rPr lang="en-US" altLang="en-US" sz="2000" b="1">
                <a:latin typeface="Comic Sans MS" pitchFamily="66" charset="0"/>
              </a:rPr>
              <a:t>којим отиче очна водица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(</a:t>
            </a:r>
            <a:r>
              <a:rPr lang="en-GB" altLang="en-US" sz="2000" b="1">
                <a:latin typeface="Comic Sans MS" pitchFamily="66" charset="0"/>
              </a:rPr>
              <a:t>humor aquosus) </a:t>
            </a:r>
            <a:r>
              <a:rPr lang="en-US" altLang="en-US" sz="2000" b="1">
                <a:latin typeface="Comic Sans MS" pitchFamily="66" charset="0"/>
              </a:rPr>
              <a:t>из ока у венски систем</a:t>
            </a:r>
          </a:p>
        </p:txBody>
      </p:sp>
      <p:pic>
        <p:nvPicPr>
          <p:cNvPr id="20484" name="Picture 2" descr="glauc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2565400"/>
            <a:ext cx="6391275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36513" y="857250"/>
            <a:ext cx="9072562" cy="585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>
                <a:latin typeface="Comic Sans MS" pitchFamily="66" charset="0"/>
              </a:rPr>
              <a:t/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Предњи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део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судовне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опне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који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лежи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фронталној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равни</a:t>
            </a:r>
            <a:r>
              <a:rPr lang="en-US" altLang="en-US" sz="2000" b="1">
                <a:latin typeface="Comic Sans MS" pitchFamily="66" charset="0"/>
              </a:rPr>
              <a:t>, </a:t>
            </a: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иза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рожњаче</a:t>
            </a:r>
            <a:r>
              <a:rPr lang="en-US" altLang="en-US" sz="2000" b="1">
                <a:latin typeface="Comic Sans MS" pitchFamily="66" charset="0"/>
              </a:rPr>
              <a:t>,</a:t>
            </a:r>
            <a:r>
              <a:rPr lang="sr-Cyrl-CS" altLang="en-US" sz="2000" b="1">
                <a:latin typeface="Comic Sans MS" pitchFamily="66" charset="0"/>
              </a:rPr>
              <a:t>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испред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сочива</a:t>
            </a:r>
            <a:r>
              <a:rPr lang="en-US" altLang="en-US" sz="2000" b="1" u="sng">
                <a:latin typeface="Comic Sans MS" pitchFamily="66" charset="0"/>
              </a:rPr>
              <a:t/>
            </a:r>
            <a:br>
              <a:rPr lang="en-US" altLang="en-US" sz="2000" b="1" u="sng">
                <a:latin typeface="Comic Sans MS" pitchFamily="66" charset="0"/>
              </a:rPr>
            </a:br>
            <a:endParaRPr lang="en-US" altLang="en-US" sz="2000" b="1" u="sng">
              <a:latin typeface="Comic Sans MS" pitchFamily="66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Боја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очију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зависи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од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количине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пигмента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ћелијама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строме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дужице</a:t>
            </a:r>
            <a:r>
              <a:rPr lang="en-US" altLang="en-US" sz="2000" b="1">
                <a:latin typeface="Comic Sans MS" pitchFamily="66" charset="0"/>
              </a:rPr>
              <a:t>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Регулише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количину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светлости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која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/>
            </a:r>
            <a:br>
              <a:rPr lang="sr-Cyrl-CS" altLang="en-US" sz="2000" b="1">
                <a:latin typeface="Comic Sans MS" pitchFamily="66" charset="0"/>
              </a:rPr>
            </a:br>
            <a:r>
              <a:rPr lang="sr-Cyrl-CS" altLang="en-US" sz="2000" b="1">
                <a:latin typeface="Comic Sans MS" pitchFamily="66" charset="0"/>
              </a:rPr>
              <a:t>  улази 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унутрашњост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ока</a:t>
            </a:r>
            <a:r>
              <a:rPr lang="en-US" altLang="en-US" sz="2000" b="1">
                <a:latin typeface="Comic Sans MS" pitchFamily="66" charset="0"/>
              </a:rPr>
              <a:t>, </a:t>
            </a:r>
            <a:r>
              <a:rPr lang="sr-Cyrl-CS" altLang="en-US" sz="2000" b="1">
                <a:latin typeface="Comic Sans MS" pitchFamily="66" charset="0"/>
              </a:rPr>
              <a:t>преко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/>
            </a:r>
            <a:br>
              <a:rPr lang="sr-Cyrl-CS" altLang="en-US" sz="2000" b="1">
                <a:latin typeface="Comic Sans MS" pitchFamily="66" charset="0"/>
              </a:rPr>
            </a:br>
            <a:r>
              <a:rPr lang="sr-Cyrl-CS" altLang="en-US" sz="2000" b="1">
                <a:latin typeface="Comic Sans MS" pitchFamily="66" charset="0"/>
              </a:rPr>
              <a:t>  њеног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отвора</a:t>
            </a:r>
            <a:r>
              <a:rPr lang="en-US" altLang="en-US" sz="2000" b="1">
                <a:latin typeface="Comic Sans MS" pitchFamily="66" charset="0"/>
              </a:rPr>
              <a:t>, </a:t>
            </a:r>
            <a:r>
              <a:rPr lang="sr-Cyrl-CS" altLang="en-US" sz="2000" b="1">
                <a:latin typeface="Comic Sans MS" pitchFamily="66" charset="0"/>
              </a:rPr>
              <a:t>названог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/>
            </a:r>
            <a:br>
              <a:rPr lang="sr-Cyrl-CS" altLang="en-US" sz="2000" b="1">
                <a:latin typeface="Comic Sans MS" pitchFamily="66" charset="0"/>
              </a:rPr>
            </a:br>
            <a:r>
              <a:rPr lang="sr-Cyrl-CS" altLang="en-US" sz="2000" b="1">
                <a:latin typeface="Comic Sans MS" pitchFamily="66" charset="0"/>
              </a:rPr>
              <a:t>  </a:t>
            </a:r>
            <a:r>
              <a:rPr lang="sr-Cyrl-CS" altLang="en-US" sz="2000" b="1" u="sng">
                <a:latin typeface="Comic Sans MS" pitchFamily="66" charset="0"/>
              </a:rPr>
              <a:t>зеница</a:t>
            </a:r>
            <a:r>
              <a:rPr lang="en-US" altLang="en-US" sz="2000" b="1" u="sng">
                <a:latin typeface="Comic Sans MS" pitchFamily="66" charset="0"/>
              </a:rPr>
              <a:t> (pupilla)</a:t>
            </a:r>
            <a:r>
              <a:rPr lang="en-US" altLang="en-US" sz="2000" b="1">
                <a:latin typeface="Comic Sans MS" pitchFamily="66" charset="0"/>
              </a:rPr>
              <a:t> :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 - 3-4mm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 - </a:t>
            </a:r>
            <a:r>
              <a:rPr lang="sr-Cyrl-CS" altLang="en-US" sz="2000" b="1">
                <a:latin typeface="Comic Sans MS" pitchFamily="66" charset="0"/>
              </a:rPr>
              <a:t>суженост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зеница</a:t>
            </a:r>
            <a:r>
              <a:rPr lang="en-US" altLang="en-US" sz="2000" b="1">
                <a:latin typeface="Comic Sans MS" pitchFamily="66" charset="0"/>
              </a:rPr>
              <a:t> (miosis)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 - </a:t>
            </a:r>
            <a:r>
              <a:rPr lang="sr-Cyrl-CS" altLang="en-US" sz="2000" b="1">
                <a:latin typeface="Comic Sans MS" pitchFamily="66" charset="0"/>
              </a:rPr>
              <a:t>проширеност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зеница</a:t>
            </a:r>
            <a:r>
              <a:rPr lang="en-US" altLang="en-US" sz="2000" b="1">
                <a:latin typeface="Comic Sans MS" pitchFamily="66" charset="0"/>
              </a:rPr>
              <a:t> (midriasis)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У састав дужице улазе и 2 мишића: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1) </a:t>
            </a:r>
            <a:r>
              <a:rPr lang="en-US" altLang="en-US" sz="2000" b="1">
                <a:latin typeface="Comic Sans MS" pitchFamily="66" charset="0"/>
              </a:rPr>
              <a:t>m.</a:t>
            </a:r>
            <a:r>
              <a:rPr lang="en-GB" altLang="en-US" sz="2000" b="1">
                <a:latin typeface="Comic Sans MS" pitchFamily="66" charset="0"/>
              </a:rPr>
              <a:t> sphincter</a:t>
            </a:r>
            <a:r>
              <a:rPr lang="en-US" altLang="en-US" sz="2000" b="1">
                <a:latin typeface="Comic Sans MS" pitchFamily="66" charset="0"/>
              </a:rPr>
              <a:t> pupillae</a:t>
            </a:r>
            <a:r>
              <a:rPr lang="en-GB" altLang="en-US" sz="2000">
                <a:latin typeface="Comic Sans MS" pitchFamily="66" charset="0"/>
              </a:rPr>
              <a:t>, </a:t>
            </a:r>
            <a:r>
              <a:rPr lang="en-US" altLang="en-US" sz="2000">
                <a:latin typeface="Comic Sans MS" pitchFamily="66" charset="0"/>
              </a:rPr>
              <a:t>који </a:t>
            </a:r>
            <a:r>
              <a:rPr lang="sr-Cyrl-CS" altLang="en-US" sz="2000">
                <a:latin typeface="Comic Sans MS" pitchFamily="66" charset="0"/>
              </a:rPr>
              <a:t>сужава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зеницу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под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утицајем</a:t>
            </a:r>
            <a:r>
              <a:rPr lang="en-US" altLang="en-US" sz="2000">
                <a:latin typeface="Comic Sans MS" pitchFamily="66" charset="0"/>
              </a:rPr>
              <a:t> PSY (III)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2) </a:t>
            </a:r>
            <a:r>
              <a:rPr lang="en-US" altLang="en-US" sz="2000" b="1">
                <a:latin typeface="Comic Sans MS" pitchFamily="66" charset="0"/>
              </a:rPr>
              <a:t>m. dilatator pupillae</a:t>
            </a:r>
            <a:r>
              <a:rPr lang="en-US" altLang="en-US" sz="2000">
                <a:latin typeface="Comic Sans MS" pitchFamily="66" charset="0"/>
              </a:rPr>
              <a:t>, који </a:t>
            </a:r>
            <a:r>
              <a:rPr lang="sr-Cyrl-CS" altLang="en-US" sz="2000">
                <a:latin typeface="Comic Sans MS" pitchFamily="66" charset="0"/>
              </a:rPr>
              <a:t>шири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зеницу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под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утицајем</a:t>
            </a:r>
            <a:r>
              <a:rPr lang="en-US" altLang="en-US" sz="2000">
                <a:latin typeface="Comic Sans MS" pitchFamily="66" charset="0"/>
              </a:rPr>
              <a:t> SY</a:t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2500313" y="69850"/>
            <a:ext cx="318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Дужица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(iris)</a:t>
            </a:r>
          </a:p>
        </p:txBody>
      </p:sp>
      <p:pic>
        <p:nvPicPr>
          <p:cNvPr id="21508" name="Picture 4" descr="Blueye.JPG"/>
          <p:cNvPicPr>
            <a:picLocks noChangeAspect="1" noChangeArrowheads="1"/>
          </p:cNvPicPr>
          <p:nvPr/>
        </p:nvPicPr>
        <p:blipFill>
          <a:blip r:embed="rId2" cstate="print"/>
          <a:srcRect l="28552" t="27083" r="27531" b="30208"/>
          <a:stretch>
            <a:fillRect/>
          </a:stretch>
        </p:blipFill>
        <p:spPr bwMode="auto">
          <a:xfrm>
            <a:off x="5292725" y="1771650"/>
            <a:ext cx="3546475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332038"/>
            <a:ext cx="8229600" cy="1168400"/>
          </a:xfrm>
        </p:spPr>
        <p:txBody>
          <a:bodyPr/>
          <a:lstStyle/>
          <a:p>
            <a:pPr>
              <a:buFontTx/>
              <a:buNone/>
            </a:pPr>
            <a:r>
              <a:rPr lang="en-US" smtClean="0"/>
              <a:t>                 EНДОКРИНИ СИСТЕМ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214313" y="712788"/>
            <a:ext cx="578643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>
                <a:latin typeface="Comic Sans MS" pitchFamily="66" charset="0"/>
              </a:rPr>
              <a:t/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1. Facies anterior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</a:t>
            </a: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чини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задњи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зид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пред</a:t>
            </a:r>
            <a:r>
              <a:rPr lang="en-US" altLang="en-US" sz="2000">
                <a:latin typeface="Comic Sans MS" pitchFamily="66" charset="0"/>
              </a:rPr>
              <a:t>њ</a:t>
            </a:r>
            <a:r>
              <a:rPr lang="sr-Cyrl-CS" altLang="en-US" sz="2000">
                <a:latin typeface="Comic Sans MS" pitchFamily="66" charset="0"/>
              </a:rPr>
              <a:t>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коморе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</a:t>
            </a:r>
            <a:r>
              <a:rPr lang="en-US" altLang="en-US" sz="2000" b="1">
                <a:latin typeface="Comic Sans MS" pitchFamily="66" charset="0"/>
              </a:rPr>
              <a:t>2. Facies posterior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</a:t>
            </a: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чини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предњи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зид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задње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коморе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3. </a:t>
            </a:r>
            <a:r>
              <a:rPr lang="sr-Cyrl-CS" altLang="en-US" sz="2000" b="1">
                <a:latin typeface="Comic Sans MS" pitchFamily="66" charset="0"/>
              </a:rPr>
              <a:t>Зенична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ивица</a:t>
            </a:r>
            <a:r>
              <a:rPr lang="en-US" altLang="en-US" sz="2000" b="1">
                <a:latin typeface="Comic Sans MS" pitchFamily="66" charset="0"/>
              </a:rPr>
              <a:t> (margo pupillaris)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4. </a:t>
            </a:r>
            <a:r>
              <a:rPr lang="sr-Cyrl-CS" altLang="en-US" sz="2000" b="1">
                <a:latin typeface="Comic Sans MS" pitchFamily="66" charset="0"/>
              </a:rPr>
              <a:t>Цилијарна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ивица</a:t>
            </a:r>
            <a:r>
              <a:rPr lang="en-US" altLang="en-US" sz="2000" b="1">
                <a:latin typeface="Comic Sans MS" pitchFamily="66" charset="0"/>
              </a:rPr>
              <a:t> (margo ciliaris)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500313" y="69850"/>
            <a:ext cx="318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Дужица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(iris)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6836" r="37869" b="37746"/>
          <a:stretch>
            <a:fillRect/>
          </a:stretch>
        </p:blipFill>
        <p:spPr bwMode="auto">
          <a:xfrm>
            <a:off x="3929063" y="3076575"/>
            <a:ext cx="477043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 cstate="print"/>
          <a:srcRect l="60938" t="16441" r="6250" b="33437"/>
          <a:stretch>
            <a:fillRect/>
          </a:stretch>
        </p:blipFill>
        <p:spPr bwMode="auto">
          <a:xfrm>
            <a:off x="714375" y="4143375"/>
            <a:ext cx="2479675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36513" y="911225"/>
            <a:ext cx="8713787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>
                <a:latin typeface="Comic Sans MS" pitchFamily="66" charset="0"/>
              </a:rPr>
              <a:t/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Средњи</a:t>
            </a:r>
            <a:r>
              <a:rPr lang="en-US" altLang="en-US" sz="2000" b="1">
                <a:latin typeface="Comic Sans MS" pitchFamily="66" charset="0"/>
              </a:rPr>
              <a:t>, </a:t>
            </a:r>
            <a:r>
              <a:rPr lang="sr-Cyrl-CS" altLang="en-US" sz="2000" b="1">
                <a:latin typeface="Comic Sans MS" pitchFamily="66" charset="0"/>
              </a:rPr>
              <a:t>најдебљи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део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судовне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опне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који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лежи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између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дужице</a:t>
            </a:r>
            <a:br>
              <a:rPr lang="sr-Cyrl-C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судовњаче</a:t>
            </a:r>
          </a:p>
          <a:p>
            <a:pPr eaLnBrk="1" hangingPunct="1"/>
            <a:endParaRPr lang="en-US" altLang="en-US" sz="2000" b="1" u="sng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Char char="-"/>
            </a:pP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Има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изглед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тространо</a:t>
            </a:r>
            <a:r>
              <a:rPr lang="en-US" altLang="en-US" sz="2000" b="1">
                <a:latin typeface="Comic Sans MS" pitchFamily="66" charset="0"/>
              </a:rPr>
              <a:t>-</a:t>
            </a:r>
            <a:r>
              <a:rPr lang="sr-Cyrl-CS" altLang="en-US" sz="2000" b="1">
                <a:latin typeface="Comic Sans MS" pitchFamily="66" charset="0"/>
              </a:rPr>
              <a:t>призматичног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прстена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ширег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напред</a:t>
            </a:r>
            <a:r>
              <a:rPr lang="en-US" altLang="en-US" sz="2000" b="1">
                <a:latin typeface="Comic Sans MS" pitchFamily="66" charset="0"/>
              </a:rPr>
              <a:t>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</a:t>
            </a:r>
            <a:r>
              <a:rPr lang="sr-Cyrl-CS" altLang="en-US" sz="2000" b="1">
                <a:latin typeface="Comic Sans MS" pitchFamily="66" charset="0"/>
              </a:rPr>
              <a:t>него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позади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Ствара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очну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водицу</a:t>
            </a:r>
            <a:r>
              <a:rPr lang="en-US" altLang="en-US" sz="2000" b="1">
                <a:latin typeface="Comic Sans MS" pitchFamily="66" charset="0"/>
              </a:rPr>
              <a:t> (humor aquosus)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Садржи цилијарни мишић (</a:t>
            </a:r>
            <a:r>
              <a:rPr lang="en-GB" altLang="en-US" sz="2000" b="1">
                <a:latin typeface="Comic Sans MS" pitchFamily="66" charset="0"/>
              </a:rPr>
              <a:t>m. ciliaris), </a:t>
            </a:r>
            <a:r>
              <a:rPr lang="en-US" altLang="en-US" sz="2000" b="1">
                <a:latin typeface="Comic Sans MS" pitchFamily="66" charset="0"/>
              </a:rPr>
              <a:t>под чијим се дејством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мења закривљеност сочива и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његова преломна моћ, тако да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има </a:t>
            </a:r>
            <a:r>
              <a:rPr lang="sr-Cyrl-CS" altLang="en-US" sz="2000" b="1">
                <a:latin typeface="Comic Sans MS" pitchFamily="66" charset="0"/>
              </a:rPr>
              <a:t>улогу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акомодацији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endParaRPr lang="en-US" altLang="en-US" sz="2000" b="1">
              <a:latin typeface="Comic Sans MS" pitchFamily="66" charset="0"/>
            </a:endParaRP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755650" y="117475"/>
            <a:ext cx="74025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Цилијарно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тело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(corpus ciliare)</a:t>
            </a:r>
          </a:p>
        </p:txBody>
      </p:sp>
      <p:pic>
        <p:nvPicPr>
          <p:cNvPr id="23556" name="Picture 5" descr="1607a_Eye-MedialView_1"/>
          <p:cNvPicPr>
            <a:picLocks noChangeAspect="1" noChangeArrowheads="1"/>
          </p:cNvPicPr>
          <p:nvPr/>
        </p:nvPicPr>
        <p:blipFill>
          <a:blip r:embed="rId2" cstate="print"/>
          <a:srcRect b="5801"/>
          <a:stretch>
            <a:fillRect/>
          </a:stretch>
        </p:blipFill>
        <p:spPr bwMode="auto">
          <a:xfrm>
            <a:off x="4429125" y="3784600"/>
            <a:ext cx="4662488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l="7936" t="7378" r="37685" b="42294"/>
          <a:stretch>
            <a:fillRect/>
          </a:stretch>
        </p:blipFill>
        <p:spPr bwMode="auto">
          <a:xfrm>
            <a:off x="4572000" y="3717925"/>
            <a:ext cx="45085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0" y="712788"/>
            <a:ext cx="9145588" cy="527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Унутрашња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страна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</a:t>
            </a:r>
            <a:r>
              <a:rPr lang="sr-Cyrl-CS" altLang="en-US" sz="2000" i="1" u="sng">
                <a:latin typeface="Comic Sans MS" pitchFamily="66" charset="0"/>
              </a:rPr>
              <a:t>у</a:t>
            </a:r>
            <a:r>
              <a:rPr lang="en-US" altLang="en-US" sz="2000" i="1" u="sng">
                <a:latin typeface="Comic Sans MS" pitchFamily="66" charset="0"/>
              </a:rPr>
              <a:t> </a:t>
            </a:r>
            <a:r>
              <a:rPr lang="sr-Cyrl-CS" altLang="en-US" sz="2000" i="1" u="sng">
                <a:latin typeface="Comic Sans MS" pitchFamily="66" charset="0"/>
              </a:rPr>
              <a:t>односу</a:t>
            </a:r>
            <a:r>
              <a:rPr lang="en-US" altLang="en-US" sz="2000" i="1" u="sng">
                <a:latin typeface="Comic Sans MS" pitchFamily="66" charset="0"/>
              </a:rPr>
              <a:t> </a:t>
            </a:r>
            <a:r>
              <a:rPr lang="sr-Cyrl-CS" altLang="en-US" sz="2000" i="1" u="sng">
                <a:latin typeface="Comic Sans MS" pitchFamily="66" charset="0"/>
              </a:rPr>
              <a:t>са</a:t>
            </a:r>
            <a:r>
              <a:rPr lang="en-US" altLang="en-US" sz="2000" i="1" u="sng">
                <a:latin typeface="Comic Sans MS" pitchFamily="66" charset="0"/>
              </a:rPr>
              <a:t>: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 b="1">
                <a:latin typeface="Comic Sans MS" pitchFamily="66" charset="0"/>
              </a:rPr>
              <a:t>напред</a:t>
            </a:r>
            <a:r>
              <a:rPr lang="en-US" altLang="en-US" sz="2000">
                <a:latin typeface="Comic Sans MS" pitchFamily="66" charset="0"/>
              </a:rPr>
              <a:t>: camera posterior bulbi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 b="1">
                <a:latin typeface="Comic Sans MS" pitchFamily="66" charset="0"/>
              </a:rPr>
              <a:t>позади</a:t>
            </a:r>
            <a:r>
              <a:rPr lang="en-US" altLang="en-US" sz="2000" b="1">
                <a:latin typeface="Comic Sans MS" pitchFamily="66" charset="0"/>
              </a:rPr>
              <a:t>:</a:t>
            </a:r>
            <a:r>
              <a:rPr lang="en-US" altLang="en-US" sz="2000">
                <a:latin typeface="Comic Sans MS" pitchFamily="66" charset="0"/>
              </a:rPr>
              <a:t> corpus vitreum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 i="1" u="sng">
                <a:latin typeface="Comic Sans MS" pitchFamily="66" charset="0"/>
              </a:rPr>
              <a:t>на</a:t>
            </a:r>
            <a:r>
              <a:rPr lang="en-US" altLang="en-US" sz="2000" i="1" u="sng">
                <a:latin typeface="Comic Sans MS" pitchFamily="66" charset="0"/>
              </a:rPr>
              <a:t> </a:t>
            </a:r>
            <a:r>
              <a:rPr lang="sr-Cyrl-CS" altLang="en-US" sz="2000" i="1" u="sng">
                <a:latin typeface="Comic Sans MS" pitchFamily="66" charset="0"/>
              </a:rPr>
              <a:t>њој</a:t>
            </a:r>
            <a:r>
              <a:rPr lang="en-US" altLang="en-US" sz="2000" i="1" u="sng">
                <a:latin typeface="Comic Sans MS" pitchFamily="66" charset="0"/>
              </a:rPr>
              <a:t>: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 b="1">
                <a:latin typeface="Comic Sans MS" pitchFamily="66" charset="0"/>
              </a:rPr>
              <a:t>цилијарни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наставци</a:t>
            </a:r>
            <a:r>
              <a:rPr lang="en-US" altLang="en-US" sz="2000" b="1">
                <a:latin typeface="Comic Sans MS" pitchFamily="66" charset="0"/>
              </a:rPr>
              <a:t> (processus ciliares)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</a:t>
            </a:r>
            <a:r>
              <a:rPr lang="sr-Cyrl-CS" altLang="en-US" sz="2000">
                <a:latin typeface="Comic Sans MS" pitchFamily="66" charset="0"/>
              </a:rPr>
              <a:t>има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их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око</a:t>
            </a:r>
            <a:r>
              <a:rPr lang="en-US" altLang="en-US" sz="2000">
                <a:latin typeface="Comic Sans MS" pitchFamily="66" charset="0"/>
              </a:rPr>
              <a:t> 70, </a:t>
            </a:r>
            <a:r>
              <a:rPr lang="sr-Cyrl-CS" altLang="en-US" sz="2000">
                <a:latin typeface="Comic Sans MS" pitchFamily="66" charset="0"/>
              </a:rPr>
              <a:t>садрже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везивно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ткиво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густи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мрежу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крвних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капилара</a:t>
            </a:r>
            <a:br>
              <a:rPr lang="sr-Cyrl-C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>
                <a:latin typeface="Comic Sans MS" pitchFamily="66" charset="0"/>
              </a:rPr>
              <a:t>који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излучују </a:t>
            </a:r>
            <a:r>
              <a:rPr lang="sr-Cyrl-CS" altLang="en-US" sz="2000" b="1" i="1">
                <a:latin typeface="Comic Sans MS" pitchFamily="66" charset="0"/>
              </a:rPr>
              <a:t>очну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водицу</a:t>
            </a:r>
            <a:r>
              <a:rPr lang="en-US" altLang="en-US" sz="2000" b="1" i="1">
                <a:latin typeface="Comic Sans MS" pitchFamily="66" charset="0"/>
              </a:rPr>
              <a:t> (humor aquosus)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међсобно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одвојени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помоћу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удубљења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чијих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ивица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одлазе</a:t>
            </a:r>
            <a:br>
              <a:rPr lang="sr-Cyrl-CS" altLang="en-US" sz="2000">
                <a:latin typeface="Comic Sans MS" pitchFamily="66" charset="0"/>
              </a:rPr>
            </a:br>
            <a:r>
              <a:rPr lang="sr-Cyrl-CS" altLang="en-US" sz="2000">
                <a:latin typeface="Comic Sans MS" pitchFamily="66" charset="0"/>
              </a:rPr>
              <a:t>      према сочиву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тзв</a:t>
            </a:r>
            <a:r>
              <a:rPr lang="en-US" altLang="en-US" sz="2000">
                <a:latin typeface="Comic Sans MS" pitchFamily="66" charset="0"/>
              </a:rPr>
              <a:t>. </a:t>
            </a:r>
            <a:r>
              <a:rPr lang="sr-Cyrl-CS" altLang="en-US" sz="2000" b="1" i="1">
                <a:latin typeface="Comic Sans MS" pitchFamily="66" charset="0"/>
              </a:rPr>
              <a:t>цилијарне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зонуле</a:t>
            </a:r>
            <a:r>
              <a:rPr lang="en-US" altLang="en-US" sz="2000" b="1" i="1">
                <a:latin typeface="Comic Sans MS" pitchFamily="66" charset="0"/>
              </a:rPr>
              <a:t> (zonulae ciliaris)</a:t>
            </a:r>
          </a:p>
          <a:p>
            <a:pPr eaLnBrk="1" hangingPunct="1"/>
            <a:endParaRPr lang="en-US" altLang="en-US" sz="2000" b="1" i="1">
              <a:latin typeface="Comic Sans MS" pitchFamily="66" charset="0"/>
            </a:endParaRP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- Цилијарне зонуле зе опуштају</a:t>
            </a: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  контракцијом цилијарног мишића,</a:t>
            </a: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  након чега долази до повећања</a:t>
            </a: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  закривљености сочива.</a:t>
            </a:r>
            <a:br>
              <a:rPr lang="en-US" altLang="en-US" sz="2000" b="1">
                <a:latin typeface="Comic Sans MS" pitchFamily="66" charset="0"/>
              </a:rPr>
            </a:br>
            <a:endParaRPr lang="en-US" altLang="en-US" sz="2000" b="1">
              <a:latin typeface="Comic Sans MS" pitchFamily="66" charset="0"/>
            </a:endParaRPr>
          </a:p>
        </p:txBody>
      </p:sp>
      <p:sp>
        <p:nvSpPr>
          <p:cNvPr id="15364" name="TextBox 2"/>
          <p:cNvSpPr txBox="1">
            <a:spLocks noChangeArrowheads="1"/>
          </p:cNvSpPr>
          <p:nvPr/>
        </p:nvSpPr>
        <p:spPr bwMode="auto">
          <a:xfrm>
            <a:off x="611188" y="46038"/>
            <a:ext cx="7404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Цилијарно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тело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(corpus ciliare)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l="37032" t="29062" r="46095" b="20686"/>
          <a:stretch>
            <a:fillRect/>
          </a:stretch>
        </p:blipFill>
        <p:spPr bwMode="auto">
          <a:xfrm>
            <a:off x="642938" y="1714500"/>
            <a:ext cx="2571750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3571875" y="2071688"/>
            <a:ext cx="4456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>
                <a:latin typeface="Comic Sans MS" pitchFamily="66" charset="0"/>
              </a:rPr>
              <a:t>Када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је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цилијарни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мисић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релаксиран</a:t>
            </a:r>
            <a:r>
              <a:rPr lang="en-US" altLang="en-US">
                <a:latin typeface="Comic Sans MS" pitchFamily="66" charset="0"/>
              </a:rPr>
              <a:t> fibre zonulares </a:t>
            </a:r>
            <a:r>
              <a:rPr lang="sr-Cyrl-CS" altLang="en-US">
                <a:latin typeface="Comic Sans MS" pitchFamily="66" charset="0"/>
              </a:rPr>
              <a:t>вуку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сочиво</a:t>
            </a:r>
            <a:r>
              <a:rPr lang="it-IT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и</a:t>
            </a:r>
            <a:r>
              <a:rPr lang="it-IT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држе</a:t>
            </a:r>
            <a:r>
              <a:rPr lang="it-IT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сочиво</a:t>
            </a:r>
            <a:r>
              <a:rPr lang="it-IT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спљоштеним</a:t>
            </a:r>
            <a:endParaRPr lang="it-IT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и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тада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око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гледа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у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даљину</a:t>
            </a:r>
            <a:endParaRPr lang="en-US" altLang="en-US">
              <a:latin typeface="Comic Sans MS" pitchFamily="66" charset="0"/>
            </a:endParaRPr>
          </a:p>
        </p:txBody>
      </p:sp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5292725" y="3573463"/>
            <a:ext cx="3643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>
                <a:latin typeface="Comic Sans MS" pitchFamily="66" charset="0"/>
              </a:rPr>
              <a:t>Еластично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сочиво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је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причврсћено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за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цилијарни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мишић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помоћу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нееластичних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en-US" altLang="en-US">
                <a:latin typeface="Comic Sans MS" pitchFamily="66" charset="0"/>
              </a:rPr>
              <a:t>fibra zonulares</a:t>
            </a:r>
          </a:p>
        </p:txBody>
      </p:sp>
      <p:sp>
        <p:nvSpPr>
          <p:cNvPr id="25605" name="Rectangle 4"/>
          <p:cNvSpPr>
            <a:spLocks noChangeArrowheads="1"/>
          </p:cNvSpPr>
          <p:nvPr/>
        </p:nvSpPr>
        <p:spPr bwMode="auto">
          <a:xfrm>
            <a:off x="3500438" y="5072063"/>
            <a:ext cx="5357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>
                <a:latin typeface="Comic Sans MS" pitchFamily="66" charset="0"/>
              </a:rPr>
              <a:t>Када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се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цилијарни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мишић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контрахује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en-US" altLang="en-US">
                <a:latin typeface="Comic Sans MS" pitchFamily="66" charset="0"/>
              </a:rPr>
              <a:t>fibre zonulares </a:t>
            </a:r>
            <a:r>
              <a:rPr lang="sr-Cyrl-CS" altLang="en-US">
                <a:latin typeface="Comic Sans MS" pitchFamily="66" charset="0"/>
              </a:rPr>
              <a:t>се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олабављују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и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еластично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сочиво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се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враћа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у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задебљали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облик</a:t>
            </a:r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sr-Cyrl-CS" altLang="en-US">
                <a:latin typeface="Comic Sans MS" pitchFamily="66" charset="0"/>
              </a:rPr>
              <a:t>погодан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за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гледање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блиских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предмета</a:t>
            </a:r>
            <a:r>
              <a:rPr lang="pl-PL" altLang="en-US">
                <a:latin typeface="Comic Sans MS" pitchFamily="66" charset="0"/>
              </a:rPr>
              <a:t>.</a:t>
            </a:r>
            <a:endParaRPr lang="en-US" altLang="en-US">
              <a:latin typeface="Comic Sans MS" pitchFamily="66" charset="0"/>
            </a:endParaRPr>
          </a:p>
        </p:txBody>
      </p:sp>
      <p:pic>
        <p:nvPicPr>
          <p:cNvPr id="25606" name="Picture 2"/>
          <p:cNvPicPr>
            <a:picLocks noChangeAspect="1" noChangeArrowheads="1"/>
          </p:cNvPicPr>
          <p:nvPr/>
        </p:nvPicPr>
        <p:blipFill>
          <a:blip r:embed="rId2" cstate="print"/>
          <a:srcRect l="54375" t="44812" r="28284" b="39436"/>
          <a:stretch>
            <a:fillRect/>
          </a:stretch>
        </p:blipFill>
        <p:spPr bwMode="auto">
          <a:xfrm>
            <a:off x="2714625" y="3357563"/>
            <a:ext cx="2643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1071563" y="642938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2000" b="1">
                <a:latin typeface="Comic Sans MS" pitchFamily="66" charset="0"/>
              </a:rPr>
              <a:t>Акомодација</a:t>
            </a:r>
            <a:endParaRPr lang="en-US" altLang="en-US" sz="2000" b="1">
              <a:latin typeface="Comic Sans MS" pitchFamily="66" charset="0"/>
            </a:endParaRPr>
          </a:p>
        </p:txBody>
      </p:sp>
      <p:pic>
        <p:nvPicPr>
          <p:cNvPr id="25608" name="Picture 4"/>
          <p:cNvPicPr>
            <a:picLocks noChangeAspect="1" noChangeArrowheads="1"/>
          </p:cNvPicPr>
          <p:nvPr/>
        </p:nvPicPr>
        <p:blipFill>
          <a:blip r:embed="rId3" cstate="print"/>
          <a:srcRect l="7788" t="18761" r="37869" b="42177"/>
          <a:stretch>
            <a:fillRect/>
          </a:stretch>
        </p:blipFill>
        <p:spPr bwMode="auto">
          <a:xfrm>
            <a:off x="6000750" y="571500"/>
            <a:ext cx="26495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-34925" y="1414463"/>
            <a:ext cx="864235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    - Представља задње 4/5 судовног омотача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 очне јабучице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Садржи мрежу крвних судова који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васкуларизују очну јабучицу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endParaRPr lang="en-US" altLang="en-US" sz="2000">
              <a:latin typeface="Verdana" pitchFamily="34" charset="0"/>
            </a:endParaRP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979613" y="188913"/>
            <a:ext cx="46751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Судовњача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(choroidea)</a:t>
            </a:r>
          </a:p>
        </p:txBody>
      </p:sp>
      <p:pic>
        <p:nvPicPr>
          <p:cNvPr id="26628" name="Picture 5" descr="1607a_Eye-MedialView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3140075"/>
            <a:ext cx="5316537" cy="36322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1588" y="693738"/>
            <a:ext cx="8631237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>
                <a:latin typeface="Comic Sans MS" pitchFamily="66" charset="0"/>
              </a:rPr>
              <a:t/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en-US" altLang="en-US" sz="2000" b="1">
                <a:latin typeface="Comic Sans MS" pitchFamily="66" charset="0"/>
              </a:rPr>
              <a:t>1. </a:t>
            </a:r>
            <a:r>
              <a:rPr lang="sr-Cyrl-CS" altLang="en-US" sz="2000" b="1">
                <a:latin typeface="Comic Sans MS" pitchFamily="66" charset="0"/>
              </a:rPr>
              <a:t>пигментни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слој</a:t>
            </a:r>
            <a:r>
              <a:rPr lang="en-US" altLang="en-US" sz="2000" b="1">
                <a:latin typeface="Comic Sans MS" pitchFamily="66" charset="0"/>
              </a:rPr>
              <a:t> (stratum pigmenti)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en-US" altLang="en-US" sz="2000" b="1">
                <a:latin typeface="Comic Sans MS" pitchFamily="66" charset="0"/>
              </a:rPr>
              <a:t>2. </a:t>
            </a:r>
            <a:r>
              <a:rPr lang="sr-Cyrl-CS" altLang="en-US" sz="2000" b="1">
                <a:latin typeface="Comic Sans MS" pitchFamily="66" charset="0"/>
              </a:rPr>
              <a:t>мрежњача</a:t>
            </a:r>
            <a:r>
              <a:rPr lang="en-US" altLang="en-US" sz="2000" b="1">
                <a:latin typeface="Comic Sans MS" pitchFamily="66" charset="0"/>
              </a:rPr>
              <a:t> (retina)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 1. </a:t>
            </a:r>
            <a:r>
              <a:rPr lang="sr-Cyrl-CS" altLang="en-US" sz="2000" b="1">
                <a:latin typeface="Comic Sans MS" pitchFamily="66" charset="0"/>
              </a:rPr>
              <a:t>Пигментни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слој</a:t>
            </a:r>
            <a:r>
              <a:rPr lang="en-US" altLang="en-US" sz="2000" b="1">
                <a:latin typeface="Comic Sans MS" pitchFamily="66" charset="0"/>
              </a:rPr>
              <a:t> (stratum pigmenti)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Comic Sans MS" pitchFamily="66" charset="0"/>
              </a:rPr>
              <a:t>     </a:t>
            </a:r>
            <a:r>
              <a:rPr lang="sr-Cyrl-CS" altLang="en-US" sz="2000" u="sng">
                <a:latin typeface="Comic Sans MS" pitchFamily="66" charset="0"/>
              </a:rPr>
              <a:t>Састав</a:t>
            </a:r>
            <a:r>
              <a:rPr lang="en-US" altLang="en-US" sz="2000">
                <a:latin typeface="Comic Sans MS" pitchFamily="66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Comic Sans MS" pitchFamily="66" charset="0"/>
              </a:rPr>
              <a:t>    </a:t>
            </a:r>
            <a:r>
              <a:rPr lang="sr-Cyrl-CS" altLang="en-US" sz="2000">
                <a:latin typeface="Comic Sans MS" pitchFamily="66" charset="0"/>
              </a:rPr>
              <a:t>Једнослојни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епител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чије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ћелије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испуњене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мрким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пигментом</a:t>
            </a:r>
            <a:r>
              <a:rPr lang="en-US" altLang="en-US" sz="2000">
                <a:latin typeface="Comic Sans MS" pitchFamily="66" charset="0"/>
              </a:rPr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Comic Sans MS" pitchFamily="66" charset="0"/>
              </a:rPr>
              <a:t>    осетљивим на светлост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000">
                <a:latin typeface="Comic Sans MS" pitchFamily="66" charset="0"/>
              </a:rPr>
              <a:t>     </a:t>
            </a:r>
            <a:r>
              <a:rPr lang="en-US" altLang="en-US" sz="2000" b="1">
                <a:latin typeface="Comic Sans MS" pitchFamily="66" charset="0"/>
              </a:rPr>
              <a:t>2. </a:t>
            </a:r>
            <a:r>
              <a:rPr lang="sr-Cyrl-CS" altLang="en-US" sz="2000" b="1">
                <a:latin typeface="Comic Sans MS" pitchFamily="66" charset="0"/>
              </a:rPr>
              <a:t>мрежњача</a:t>
            </a:r>
            <a:r>
              <a:rPr lang="en-US" altLang="en-US" sz="2000" b="1">
                <a:latin typeface="Comic Sans MS" pitchFamily="66" charset="0"/>
              </a:rPr>
              <a:t> (retina)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000" b="1">
                <a:latin typeface="Comic Sans MS" pitchFamily="66" charset="0"/>
              </a:rPr>
              <a:t>     a) </a:t>
            </a:r>
            <a:r>
              <a:rPr lang="en-US" sz="2000">
                <a:latin typeface="Comic Sans MS" pitchFamily="66" charset="0"/>
              </a:rPr>
              <a:t>Pars caeca retinae</a:t>
            </a:r>
            <a:r>
              <a:rPr lang="en-US" altLang="en-US" sz="2000">
                <a:latin typeface="Comic Sans MS" pitchFamily="66" charset="0"/>
              </a:rPr>
              <a:t> </a:t>
            </a:r>
            <a:br>
              <a:rPr lang="en-US" altLang="en-US" sz="2000">
                <a:latin typeface="Comic Sans MS" pitchFamily="66" charset="0"/>
              </a:rPr>
            </a:br>
            <a:r>
              <a:rPr lang="en-GB" altLang="en-US" sz="2000">
                <a:latin typeface="Comic Sans MS" pitchFamily="66" charset="0"/>
              </a:rPr>
              <a:t>           </a:t>
            </a:r>
            <a:r>
              <a:rPr lang="en-US" sz="2000">
                <a:latin typeface="Comic Sans MS" pitchFamily="66" charset="0"/>
              </a:rPr>
              <a:t>(</a:t>
            </a:r>
            <a:r>
              <a:rPr lang="sr-Cyrl-CS" altLang="en-US" sz="2000">
                <a:latin typeface="Comic Sans MS" pitchFamily="66" charset="0"/>
              </a:rPr>
              <a:t>слепи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мр</a:t>
            </a:r>
            <a:r>
              <a:rPr lang="en-US" altLang="en-US" sz="2000">
                <a:latin typeface="Comic Sans MS" pitchFamily="66" charset="0"/>
              </a:rPr>
              <a:t>e</a:t>
            </a:r>
            <a:r>
              <a:rPr lang="sr-Cyrl-CS" altLang="en-US" sz="2000">
                <a:latin typeface="Comic Sans MS" pitchFamily="66" charset="0"/>
              </a:rPr>
              <a:t>жњач</a:t>
            </a:r>
            <a:r>
              <a:rPr lang="en-US" altLang="en-US" sz="2000">
                <a:latin typeface="Comic Sans MS" pitchFamily="66" charset="0"/>
              </a:rPr>
              <a:t>e)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000">
                <a:latin typeface="Comic Sans MS" pitchFamily="66" charset="0"/>
              </a:rPr>
              <a:t>       </a:t>
            </a:r>
            <a:r>
              <a:rPr lang="en-US" altLang="en-US" sz="2000" b="1">
                <a:latin typeface="Comic Sans MS" pitchFamily="66" charset="0"/>
              </a:rPr>
              <a:t>б</a:t>
            </a:r>
            <a:r>
              <a:rPr lang="en-GB" altLang="en-US" sz="2000" b="1">
                <a:latin typeface="Comic Sans MS" pitchFamily="66" charset="0"/>
              </a:rPr>
              <a:t>)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en-US" sz="2000">
                <a:latin typeface="Comic Sans MS" pitchFamily="66" charset="0"/>
              </a:rPr>
              <a:t>Pars </a:t>
            </a:r>
            <a:r>
              <a:rPr lang="en-GB" altLang="en-US" sz="2000">
                <a:latin typeface="Comic Sans MS" pitchFamily="66" charset="0"/>
              </a:rPr>
              <a:t>opti</a:t>
            </a:r>
            <a:r>
              <a:rPr lang="en-US" sz="2000">
                <a:latin typeface="Comic Sans MS" pitchFamily="66" charset="0"/>
              </a:rPr>
              <a:t>ca retinae</a:t>
            </a:r>
            <a:r>
              <a:rPr lang="en-US" altLang="en-US" sz="2000">
                <a:latin typeface="Comic Sans MS" pitchFamily="66" charset="0"/>
              </a:rPr>
              <a:t> </a:t>
            </a:r>
            <a:br>
              <a:rPr lang="en-US" altLang="en-US" sz="2000">
                <a:latin typeface="Comic Sans MS" pitchFamily="66" charset="0"/>
              </a:rPr>
            </a:br>
            <a:r>
              <a:rPr lang="en-GB" altLang="en-US" sz="2000">
                <a:latin typeface="Comic Sans MS" pitchFamily="66" charset="0"/>
              </a:rPr>
              <a:t>           </a:t>
            </a:r>
            <a:r>
              <a:rPr lang="en-US" sz="2000">
                <a:latin typeface="Comic Sans MS" pitchFamily="66" charset="0"/>
              </a:rPr>
              <a:t>(</a:t>
            </a:r>
            <a:r>
              <a:rPr lang="en-US" altLang="en-US" sz="2000">
                <a:latin typeface="Comic Sans MS" pitchFamily="66" charset="0"/>
              </a:rPr>
              <a:t>видни </a:t>
            </a:r>
            <a:r>
              <a:rPr lang="sr-Cyrl-CS" altLang="en-US" sz="2000">
                <a:latin typeface="Comic Sans MS" pitchFamily="66" charset="0"/>
              </a:rPr>
              <a:t>део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мр</a:t>
            </a:r>
            <a:r>
              <a:rPr lang="en-US" altLang="en-US" sz="2000">
                <a:latin typeface="Comic Sans MS" pitchFamily="66" charset="0"/>
              </a:rPr>
              <a:t>e</a:t>
            </a:r>
            <a:r>
              <a:rPr lang="sr-Cyrl-CS" altLang="en-US" sz="2000">
                <a:latin typeface="Comic Sans MS" pitchFamily="66" charset="0"/>
              </a:rPr>
              <a:t>жњач</a:t>
            </a:r>
            <a:r>
              <a:rPr lang="en-US" altLang="en-US" sz="2000">
                <a:latin typeface="Comic Sans MS" pitchFamily="66" charset="0"/>
              </a:rPr>
              <a:t>e)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2500313" y="69850"/>
            <a:ext cx="4624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Latn-C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Tunica interna bulbi</a:t>
            </a:r>
          </a:p>
        </p:txBody>
      </p:sp>
      <p:pic>
        <p:nvPicPr>
          <p:cNvPr id="27652" name="Picture 4"/>
          <p:cNvPicPr>
            <a:picLocks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5088" y="3221038"/>
            <a:ext cx="388620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0" y="1343025"/>
            <a:ext cx="9037638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GB" altLang="en-US" sz="2000">
                <a:latin typeface="Comic Sans MS" pitchFamily="66" charset="0"/>
              </a:rPr>
              <a:t>    - </a:t>
            </a:r>
            <a:r>
              <a:rPr lang="en-US" altLang="en-US" sz="2000">
                <a:latin typeface="Comic Sans MS" pitchFamily="66" charset="0"/>
              </a:rPr>
              <a:t>Задњи, оптичи део мрежњаче садржи рецепторе за светлост 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(штапићи) и боју (чепићи)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задњем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делу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унутрашње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површине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sr-Cyrl-CS" altLang="en-US" sz="2000">
                <a:latin typeface="Comic Sans MS" pitchFamily="66" charset="0"/>
              </a:rPr>
              <a:t>оптичког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дела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мрежњаче</a:t>
            </a:r>
            <a:r>
              <a:rPr lang="en-US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описују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en-US" altLang="en-US" sz="2000">
                <a:latin typeface="Comic Sans MS" pitchFamily="66" charset="0"/>
              </a:rPr>
              <a:t>: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1) </a:t>
            </a:r>
            <a:r>
              <a:rPr lang="sr-Cyrl-CS" altLang="en-US" sz="2000">
                <a:latin typeface="Comic Sans MS" pitchFamily="66" charset="0"/>
              </a:rPr>
              <a:t>папила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или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колут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оптичког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живца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   (</a:t>
            </a:r>
            <a:r>
              <a:rPr lang="en-US" altLang="en-US" sz="2000" b="1">
                <a:latin typeface="Comic Sans MS" pitchFamily="66" charset="0"/>
              </a:rPr>
              <a:t>papilla s. discus n. optici</a:t>
            </a:r>
            <a:r>
              <a:rPr lang="en-US" altLang="en-US" sz="2000">
                <a:latin typeface="Comic Sans MS" pitchFamily="66" charset="0"/>
              </a:rPr>
              <a:t>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2) </a:t>
            </a:r>
            <a:r>
              <a:rPr lang="sr-Cyrl-CS" altLang="en-US" sz="2000">
                <a:latin typeface="Comic Sans MS" pitchFamily="66" charset="0"/>
              </a:rPr>
              <a:t>мрља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или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макула</a:t>
            </a:r>
            <a:r>
              <a:rPr lang="en-US" altLang="en-US" sz="2000">
                <a:latin typeface="Comic Sans MS" pitchFamily="66" charset="0"/>
              </a:rPr>
              <a:t> (</a:t>
            </a:r>
            <a:r>
              <a:rPr lang="en-US" altLang="en-US" sz="2000" b="1">
                <a:latin typeface="Comic Sans MS" pitchFamily="66" charset="0"/>
              </a:rPr>
              <a:t>macula</a:t>
            </a:r>
            <a:r>
              <a:rPr lang="en-US" altLang="en-US" sz="2000">
                <a:latin typeface="Comic Sans MS" pitchFamily="66" charset="0"/>
              </a:rPr>
              <a:t>)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endParaRPr lang="en-US" altLang="en-US" sz="2000">
              <a:latin typeface="Verdana" pitchFamily="34" charset="0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979613" y="188913"/>
            <a:ext cx="517366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Оптички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део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мрежњаче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b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(pars optica retinae)</a:t>
            </a:r>
          </a:p>
        </p:txBody>
      </p:sp>
      <p:pic>
        <p:nvPicPr>
          <p:cNvPr id="28676" name="Picture 4"/>
          <p:cNvPicPr>
            <a:picLocks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5088" y="3221038"/>
            <a:ext cx="3886200" cy="364331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0" y="1571625"/>
            <a:ext cx="9001125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    </a:t>
            </a:r>
            <a:r>
              <a:rPr lang="en-US" altLang="en-US" sz="1000">
                <a:latin typeface="Comic Sans MS" pitchFamily="66" charset="0"/>
              </a:rPr>
              <a:t/>
            </a:r>
            <a:br>
              <a:rPr lang="en-US" altLang="en-US" sz="1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пределу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папиле</a:t>
            </a:r>
            <a:r>
              <a:rPr lang="en-US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влакна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оптичког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живца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доспевају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из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свих</a:t>
            </a:r>
            <a:r>
              <a:rPr lang="en-US" altLang="en-US" sz="2000"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sr-Cyrl-CS" altLang="en-US" sz="2000">
                <a:latin typeface="Comic Sans MS" pitchFamily="66" charset="0"/>
              </a:rPr>
              <a:t>делова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ретине</a:t>
            </a:r>
            <a:r>
              <a:rPr lang="en-US" altLang="en-US" sz="2000">
                <a:latin typeface="Comic Sans MS" pitchFamily="66" charset="0"/>
              </a:rPr>
              <a:t>, скупљају се и формирају</a:t>
            </a:r>
            <a:r>
              <a:rPr lang="en-GB" altLang="en-US" sz="2000">
                <a:latin typeface="Comic Sans MS" pitchFamily="66" charset="0"/>
              </a:rPr>
              <a:t> n. opticus</a:t>
            </a:r>
            <a:r>
              <a:rPr lang="en-US" altLang="en-US" sz="2000">
                <a:latin typeface="Comic Sans MS" pitchFamily="66" charset="0"/>
              </a:rPr>
              <a:t> који излази из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очне јабучице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sr-Cyrl-CS" altLang="en-US" sz="2000">
                <a:latin typeface="Comic Sans MS" pitchFamily="66" charset="0"/>
              </a:rPr>
              <a:t>између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влакана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пролазе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крвни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судови</a:t>
            </a:r>
            <a:r>
              <a:rPr lang="en-US" altLang="en-US" sz="2000">
                <a:latin typeface="Comic Sans MS" pitchFamily="66" charset="0"/>
              </a:rPr>
              <a:t> (a. et v. centralis retinae)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1000">
                <a:latin typeface="Comic Sans MS" pitchFamily="66" charset="0"/>
              </a:rPr>
              <a:t/>
            </a:r>
            <a:br>
              <a:rPr lang="en-US" altLang="en-US" sz="1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нема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неуроепителијалних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ћелија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пријем светлосних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/>
            </a:r>
            <a:br>
              <a:rPr lang="sr-Cyrl-CS" altLang="en-US" sz="2000">
                <a:latin typeface="Comic Sans MS" pitchFamily="66" charset="0"/>
              </a:rPr>
            </a:br>
            <a:r>
              <a:rPr lang="sr-Cyrl-CS" altLang="en-US" sz="2000">
                <a:latin typeface="Comic Sans MS" pitchFamily="66" charset="0"/>
              </a:rPr>
              <a:t>      надражаја</a:t>
            </a:r>
            <a:r>
              <a:rPr lang="en-US" altLang="en-US" sz="2000">
                <a:latin typeface="Comic Sans MS" pitchFamily="66" charset="0"/>
              </a:rPr>
              <a:t> – </a:t>
            </a:r>
            <a:r>
              <a:rPr lang="sr-Cyrl-CS" altLang="en-US" sz="2000">
                <a:latin typeface="Comic Sans MS" pitchFamily="66" charset="0"/>
              </a:rPr>
              <a:t>она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слепа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тачка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мрежњаче</a:t>
            </a:r>
            <a:r>
              <a:rPr lang="en-US" altLang="en-US" sz="2000" b="1">
                <a:latin typeface="Comic Sans MS" pitchFamily="66" charset="0"/>
              </a:rPr>
              <a:t> (macula caeca)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1000">
                <a:latin typeface="Comic Sans MS" pitchFamily="66" charset="0"/>
              </a:rPr>
              <a:t/>
            </a:r>
            <a:br>
              <a:rPr lang="en-US" altLang="en-US" sz="1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средишњем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делу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лако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удубљена</a:t>
            </a:r>
            <a:r>
              <a:rPr lang="en-US" altLang="en-US" sz="2000">
                <a:latin typeface="Comic Sans MS" pitchFamily="66" charset="0"/>
              </a:rPr>
              <a:t> - </a:t>
            </a:r>
            <a:r>
              <a:rPr lang="sr-Cyrl-CS" altLang="en-US" sz="2000" b="1">
                <a:latin typeface="Comic Sans MS" pitchFamily="66" charset="0"/>
              </a:rPr>
              <a:t>екскавација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папиле</a:t>
            </a:r>
            <a:br>
              <a:rPr lang="sr-Cyrl-CS" altLang="en-US" sz="2000" b="1">
                <a:latin typeface="Comic Sans MS" pitchFamily="66" charset="0"/>
              </a:rPr>
            </a:br>
            <a:r>
              <a:rPr lang="sr-Cyrl-CS" altLang="en-US" sz="2000" b="1">
                <a:latin typeface="Comic Sans MS" pitchFamily="66" charset="0"/>
              </a:rPr>
              <a:t>     </a:t>
            </a:r>
            <a:r>
              <a:rPr lang="en-US" altLang="en-US" sz="2000" b="1">
                <a:latin typeface="Comic Sans MS" pitchFamily="66" charset="0"/>
              </a:rPr>
              <a:t>(excavatio</a:t>
            </a:r>
            <a:r>
              <a:rPr lang="sr-Cyrl-CS" altLang="en-US" sz="2000" b="1">
                <a:latin typeface="Comic Sans MS" pitchFamily="66" charset="0"/>
              </a:rPr>
              <a:t> </a:t>
            </a:r>
            <a:r>
              <a:rPr lang="en-US" altLang="en-US" sz="2000" b="1">
                <a:latin typeface="Comic Sans MS" pitchFamily="66" charset="0"/>
              </a:rPr>
              <a:t>papilllae)</a:t>
            </a:r>
            <a:endParaRPr lang="en-US" altLang="en-US" sz="2000">
              <a:latin typeface="Verdana" pitchFamily="34" charset="0"/>
            </a:endParaRP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873125" y="285750"/>
            <a:ext cx="744855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Папила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или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колут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оптичкпг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живца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(papilla s. discus n.optici)</a:t>
            </a:r>
          </a:p>
        </p:txBody>
      </p:sp>
      <p:graphicFrame>
        <p:nvGraphicFramePr>
          <p:cNvPr id="29700" name="Object 2"/>
          <p:cNvGraphicFramePr>
            <a:graphicFrameLocks noChangeAspect="1"/>
          </p:cNvGraphicFramePr>
          <p:nvPr/>
        </p:nvGraphicFramePr>
        <p:xfrm>
          <a:off x="5580063" y="4508500"/>
          <a:ext cx="3101975" cy="228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r:id="rId3" imgW="7695238" imgH="5676190" progId="Paint.Picture">
                  <p:embed/>
                </p:oleObj>
              </mc:Choice>
              <mc:Fallback>
                <p:oleObj r:id="rId3" imgW="7695238" imgH="5676190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4508500"/>
                        <a:ext cx="3101975" cy="228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0" y="1116013"/>
            <a:ext cx="90011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    - 4mm </a:t>
            </a:r>
            <a:r>
              <a:rPr lang="sr-Cyrl-CS" altLang="en-US" sz="2000">
                <a:latin typeface="Comic Sans MS" pitchFamily="66" charset="0"/>
              </a:rPr>
              <a:t>латерално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од</a:t>
            </a:r>
            <a:r>
              <a:rPr lang="en-US" altLang="en-US" sz="2000">
                <a:latin typeface="Comic Sans MS" pitchFamily="66" charset="0"/>
              </a:rPr>
              <a:t> papillae n. optici</a:t>
            </a:r>
          </a:p>
          <a:p>
            <a:pPr eaLnBrk="1" hangingPunct="1"/>
            <a:r>
              <a:rPr lang="en-US" altLang="en-US" sz="1000">
                <a:latin typeface="Comic Sans MS" pitchFamily="66" charset="0"/>
              </a:rPr>
              <a:t/>
            </a:r>
            <a:br>
              <a:rPr lang="en-US" altLang="en-US" sz="1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жућкасте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боје</a:t>
            </a:r>
            <a:r>
              <a:rPr lang="en-US" altLang="en-US" sz="2000">
                <a:latin typeface="Comic Sans MS" pitchFamily="66" charset="0"/>
              </a:rPr>
              <a:t>; </a:t>
            </a:r>
            <a:r>
              <a:rPr lang="sr-Cyrl-CS" altLang="en-US" sz="2000">
                <a:latin typeface="Comic Sans MS" pitchFamily="66" charset="0"/>
              </a:rPr>
              <a:t>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средишњем</a:t>
            </a:r>
            <a:r>
              <a:rPr lang="en-US" altLang="en-US" sz="2000">
                <a:latin typeface="Comic Sans MS" pitchFamily="66" charset="0"/>
              </a:rPr>
              <a:t>  </a:t>
            </a:r>
            <a:r>
              <a:rPr lang="sr-Cyrl-CS" altLang="en-US" sz="2000">
                <a:latin typeface="Comic Sans MS" pitchFamily="66" charset="0"/>
              </a:rPr>
              <a:t>делу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састављена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само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чепића</a:t>
            </a:r>
            <a:r>
              <a:rPr lang="en-US" altLang="en-US" sz="2000">
                <a:latin typeface="Comic Sans MS" pitchFamily="66" charset="0"/>
              </a:rPr>
              <a:t>,    </a:t>
            </a:r>
            <a:br>
              <a:rPr lang="en-US" altLang="en-US" sz="2000">
                <a:latin typeface="Comic Sans MS" pitchFamily="66" charset="0"/>
              </a:rPr>
            </a:br>
            <a:r>
              <a:rPr lang="en-GB" altLang="en-US" sz="2000">
                <a:latin typeface="Comic Sans MS" pitchFamily="66" charset="0"/>
              </a:rPr>
              <a:t>      </a:t>
            </a:r>
            <a:r>
              <a:rPr lang="sr-Cyrl-CS" altLang="en-US" sz="2000" b="1">
                <a:latin typeface="Comic Sans MS" pitchFamily="66" charset="0"/>
              </a:rPr>
              <a:t>жута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мрља</a:t>
            </a:r>
            <a:r>
              <a:rPr lang="en-US" altLang="en-US" sz="2000" b="1">
                <a:latin typeface="Comic Sans MS" pitchFamily="66" charset="0"/>
              </a:rPr>
              <a:t> (macula lutea) </a:t>
            </a:r>
            <a:r>
              <a:rPr lang="en-US" altLang="en-US" sz="2000">
                <a:latin typeface="Comic Sans MS" pitchFamily="66" charset="0"/>
              </a:rPr>
              <a:t>(у другим деловима ретине, налазе се 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штапићи)</a:t>
            </a:r>
          </a:p>
          <a:p>
            <a:pPr eaLnBrk="1" hangingPunct="1"/>
            <a:r>
              <a:rPr lang="en-US" altLang="en-US" sz="1000">
                <a:latin typeface="Comic Sans MS" pitchFamily="66" charset="0"/>
              </a:rPr>
              <a:t/>
            </a:r>
            <a:br>
              <a:rPr lang="en-US" altLang="en-US" sz="1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има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облик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елипсе</a:t>
            </a:r>
            <a:r>
              <a:rPr lang="en-US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пречника</a:t>
            </a:r>
            <a:r>
              <a:rPr lang="en-US" altLang="en-US" sz="2000">
                <a:latin typeface="Comic Sans MS" pitchFamily="66" charset="0"/>
              </a:rPr>
              <a:t> 1,5-2mm</a:t>
            </a: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средишњи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издубљен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тзв</a:t>
            </a:r>
            <a:r>
              <a:rPr lang="en-US" altLang="en-US" sz="2000">
                <a:latin typeface="Comic Sans MS" pitchFamily="66" charset="0"/>
              </a:rPr>
              <a:t>.</a:t>
            </a:r>
            <a:r>
              <a:rPr lang="en-GB" altLang="en-US" sz="2000"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</a:t>
            </a:r>
            <a:r>
              <a:rPr lang="sr-Cyrl-CS" altLang="en-US" sz="2000" b="1">
                <a:latin typeface="Comic Sans MS" pitchFamily="66" charset="0"/>
              </a:rPr>
              <a:t>централну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јамицу</a:t>
            </a:r>
            <a:r>
              <a:rPr lang="en-US" altLang="en-US" sz="2000" b="1">
                <a:latin typeface="Comic Sans MS" pitchFamily="66" charset="0"/>
              </a:rPr>
              <a:t> (fovea </a:t>
            </a:r>
            <a:r>
              <a:rPr lang="en-GB" altLang="en-US" sz="2000" b="1">
                <a:latin typeface="Comic Sans MS" pitchFamily="66" charset="0"/>
              </a:rPr>
              <a:t>	</a:t>
            </a:r>
            <a:r>
              <a:rPr lang="en-US" altLang="en-US" sz="2000" b="1">
                <a:latin typeface="Comic Sans MS" pitchFamily="66" charset="0"/>
              </a:rPr>
              <a:t>centralis)</a:t>
            </a:r>
            <a:r>
              <a:rPr lang="en-US" altLang="en-US" sz="2000">
                <a:latin typeface="Comic Sans MS" pitchFamily="66" charset="0"/>
              </a:rPr>
              <a:t>,</a:t>
            </a:r>
            <a:r>
              <a:rPr lang="en-GB" altLang="en-US" sz="2000"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</a:t>
            </a:r>
            <a:r>
              <a:rPr lang="sr-Cyrl-CS" altLang="en-US" sz="2000">
                <a:latin typeface="Comic Sans MS" pitchFamily="66" charset="0"/>
              </a:rPr>
              <a:t>која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представља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тачку</a:t>
            </a:r>
            <a:r>
              <a:rPr lang="en-US" altLang="en-US" sz="2000" u="sng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јасног</a:t>
            </a:r>
            <a:r>
              <a:rPr lang="en-US" altLang="en-US" sz="2000" u="sng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вида</a:t>
            </a:r>
            <a:endParaRPr lang="en-US" altLang="en-US" sz="2000" u="sng">
              <a:latin typeface="Comic Sans MS" pitchFamily="66" charset="0"/>
            </a:endParaRPr>
          </a:p>
          <a:p>
            <a:pPr eaLnBrk="1" hangingPunct="1"/>
            <a:endParaRPr lang="en-US" altLang="en-US" sz="2000" u="sng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светлост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фокусира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фовеу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где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sr-Cyrl-CS" altLang="en-US" sz="2000">
                <a:latin typeface="Comic Sans MS" pitchFamily="66" charset="0"/>
              </a:rPr>
              <a:t>су најбројнији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чепићи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најјаснија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sr-Cyrl-CS" altLang="en-US" sz="2000">
                <a:latin typeface="Comic Sans MS" pitchFamily="66" charset="0"/>
              </a:rPr>
              <a:t>перцепција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светлост</a:t>
            </a:r>
            <a:r>
              <a:rPr lang="en-US" altLang="en-US" sz="2000">
                <a:latin typeface="Comic Sans MS" pitchFamily="66" charset="0"/>
              </a:rPr>
              <a:t>и</a:t>
            </a:r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1308100" y="182563"/>
            <a:ext cx="5729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Мрља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или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макула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(macula)</a:t>
            </a:r>
          </a:p>
        </p:txBody>
      </p:sp>
      <p:pic>
        <p:nvPicPr>
          <p:cNvPr id="30724" name="Picture 4"/>
          <p:cNvPicPr>
            <a:picLocks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5088" y="3076575"/>
            <a:ext cx="3886200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/>
          </p:cNvSpPr>
          <p:nvPr/>
        </p:nvSpPr>
        <p:spPr bwMode="auto">
          <a:xfrm>
            <a:off x="0" y="1071563"/>
            <a:ext cx="900112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u="sng">
                <a:latin typeface="Comic Sans MS" pitchFamily="66" charset="0"/>
              </a:rPr>
              <a:t/>
            </a:r>
            <a:br>
              <a:rPr lang="en-US" altLang="en-US" sz="2000" u="sng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>
                <a:latin typeface="Comic Sans MS" pitchFamily="66" charset="0"/>
              </a:rPr>
              <a:t>код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нормалног</a:t>
            </a:r>
            <a:r>
              <a:rPr lang="en-US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еметропног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ока</a:t>
            </a:r>
            <a:r>
              <a:rPr lang="en-US" altLang="en-US" sz="2000">
                <a:latin typeface="Comic Sans MS" pitchFamily="66" charset="0"/>
              </a:rPr>
              <a:t> (</a:t>
            </a:r>
            <a:r>
              <a:rPr lang="en-US" altLang="en-US" sz="2000" b="1">
                <a:latin typeface="Comic Sans MS" pitchFamily="66" charset="0"/>
              </a:rPr>
              <a:t>emetropia</a:t>
            </a:r>
            <a:r>
              <a:rPr lang="en-US" altLang="en-US" sz="2000">
                <a:latin typeface="Comic Sans MS" pitchFamily="66" charset="0"/>
              </a:rPr>
              <a:t>) </a:t>
            </a:r>
            <a:r>
              <a:rPr lang="sr-Cyrl-CS" altLang="en-US" sz="2000">
                <a:latin typeface="Comic Sans MS" pitchFamily="66" charset="0"/>
              </a:rPr>
              <a:t>зраци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секу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</a:t>
            </a:r>
            <a:br>
              <a:rPr lang="sr-Cyrl-CS" altLang="en-US" sz="2000">
                <a:latin typeface="Comic Sans MS" pitchFamily="66" charset="0"/>
              </a:rPr>
            </a:br>
            <a:r>
              <a:rPr lang="sr-Cyrl-CS" altLang="en-US" sz="2000">
                <a:latin typeface="Comic Sans MS" pitchFamily="66" charset="0"/>
              </a:rPr>
              <a:t>      пределу </a:t>
            </a:r>
            <a:r>
              <a:rPr lang="en-US" altLang="en-US" sz="2000">
                <a:latin typeface="Comic Sans MS" pitchFamily="66" charset="0"/>
              </a:rPr>
              <a:t>foveae centralis</a:t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/>
            <a:endParaRPr lang="en-US" altLang="en-US" sz="2000">
              <a:latin typeface="Comic Sans MS" pitchFamily="66" charset="0"/>
            </a:endParaRPr>
          </a:p>
          <a:p>
            <a:pPr eaLnBrk="1" hangingPunct="1"/>
            <a:endParaRPr lang="en-US" altLang="en-US" sz="2000">
              <a:latin typeface="Comic Sans MS" pitchFamily="66" charset="0"/>
            </a:endParaRP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endParaRPr lang="en-US" altLang="en-US" sz="1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</a:t>
            </a:r>
            <a:r>
              <a:rPr lang="sr-Cyrl-CS" altLang="en-US" sz="2000">
                <a:latin typeface="Comic Sans MS" pitchFamily="66" charset="0"/>
              </a:rPr>
              <a:t>Рефракционе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аномалије</a:t>
            </a:r>
            <a:r>
              <a:rPr lang="en-US" altLang="en-US" sz="2000">
                <a:latin typeface="Comic Sans MS" pitchFamily="66" charset="0"/>
              </a:rPr>
              <a:t>:</a:t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1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 b="1">
                <a:latin typeface="Comic Sans MS" pitchFamily="66" charset="0"/>
              </a:rPr>
              <a:t>Кратковидост</a:t>
            </a:r>
            <a:r>
              <a:rPr lang="en-US" altLang="en-US" sz="2000" b="1">
                <a:latin typeface="Comic Sans MS" pitchFamily="66" charset="0"/>
              </a:rPr>
              <a:t> (myopia)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  </a:t>
            </a:r>
            <a:r>
              <a:rPr lang="sr-Cyrl-CS" altLang="en-US" sz="2000">
                <a:latin typeface="Comic Sans MS" pitchFamily="66" charset="0"/>
              </a:rPr>
              <a:t>зраци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секу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испред</a:t>
            </a:r>
            <a:r>
              <a:rPr lang="en-US" altLang="en-US" sz="2000">
                <a:latin typeface="Comic Sans MS" pitchFamily="66" charset="0"/>
              </a:rPr>
              <a:t> foveae centralis</a:t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 - </a:t>
            </a:r>
            <a:r>
              <a:rPr lang="sr-Cyrl-CS" altLang="en-US" sz="2000" b="1">
                <a:latin typeface="Comic Sans MS" pitchFamily="66" charset="0"/>
              </a:rPr>
              <a:t>Далековидост</a:t>
            </a:r>
            <a:r>
              <a:rPr lang="en-US" altLang="en-US" sz="2000" b="1">
                <a:latin typeface="Comic Sans MS" pitchFamily="66" charset="0"/>
              </a:rPr>
              <a:t> (hypermetropia)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 </a:t>
            </a:r>
            <a:r>
              <a:rPr lang="sr-Cyrl-CS" altLang="en-US" sz="2000">
                <a:latin typeface="Comic Sans MS" pitchFamily="66" charset="0"/>
              </a:rPr>
              <a:t>зраци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секу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иза</a:t>
            </a:r>
            <a:r>
              <a:rPr lang="en-US" altLang="en-US" sz="2000">
                <a:latin typeface="Comic Sans MS" pitchFamily="66" charset="0"/>
              </a:rPr>
              <a:t> foveae centralis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Verdana" pitchFamily="34" charset="0"/>
            </a:endParaRPr>
          </a:p>
        </p:txBody>
      </p:sp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1308100" y="285750"/>
            <a:ext cx="5729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Мрља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или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макула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(macula)</a:t>
            </a:r>
          </a:p>
        </p:txBody>
      </p:sp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0" y="4643438"/>
            <a:ext cx="27241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13" y="2928938"/>
            <a:ext cx="26289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/>
          <p:cNvPicPr>
            <a:picLocks noChangeAspect="1" noChangeArrowheads="1"/>
          </p:cNvPicPr>
          <p:nvPr/>
        </p:nvPicPr>
        <p:blipFill>
          <a:blip r:embed="rId4" cstate="print"/>
          <a:srcRect l="23769" t="35544" r="44131" b="17989"/>
          <a:stretch>
            <a:fillRect/>
          </a:stretch>
        </p:blipFill>
        <p:spPr bwMode="auto">
          <a:xfrm>
            <a:off x="3708400" y="1916113"/>
            <a:ext cx="1957388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 txBox="1">
            <a:spLocks noChangeArrowheads="1"/>
          </p:cNvSpPr>
          <p:nvPr/>
        </p:nvSpPr>
        <p:spPr bwMode="auto">
          <a:xfrm>
            <a:off x="0" y="984250"/>
            <a:ext cx="9144000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смештена </a:t>
            </a:r>
            <a:r>
              <a:rPr lang="en-GB" altLang="en-US" sz="2000">
                <a:latin typeface="Constantia" pitchFamily="18" charset="0"/>
              </a:rPr>
              <a:t>fossa hypophysialis</a:t>
            </a:r>
            <a:r>
              <a:rPr lang="en-US" altLang="en-US" sz="2000">
                <a:latin typeface="Constantia" pitchFamily="18" charset="0"/>
              </a:rPr>
              <a:t> сфеноидалне кости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морфолошки и функционално повезана са хипоталамусом; 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повезани преко петељке (</a:t>
            </a:r>
            <a:r>
              <a:rPr lang="en-GB" altLang="en-US" sz="2000">
                <a:latin typeface="Constantia" pitchFamily="18" charset="0"/>
              </a:rPr>
              <a:t>pedunculus infundibularis) </a:t>
            </a:r>
            <a:r>
              <a:rPr lang="en-US" altLang="en-US" sz="2000">
                <a:latin typeface="Constantia" pitchFamily="18" charset="0"/>
              </a:rPr>
              <a:t>које се на 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хипоталамусу завршава проширењем (</a:t>
            </a:r>
            <a:r>
              <a:rPr lang="en-GB" altLang="en-US" sz="2000">
                <a:latin typeface="Constantia" pitchFamily="18" charset="0"/>
              </a:rPr>
              <a:t>eminentia mediana)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en-GB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Има два основна дела: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а) аденохипофиза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б) неурохипофиза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en-GB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У односу на поркло и грађу разликујемо: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en-US" sz="2000">
                <a:latin typeface="Constantia" pitchFamily="18" charset="0"/>
              </a:rPr>
              <a:t>     - </a:t>
            </a:r>
            <a:r>
              <a:rPr lang="en-GB" altLang="en-US" sz="2000">
                <a:latin typeface="Constantia" pitchFamily="18" charset="0"/>
              </a:rPr>
              <a:t>pars anterior (</a:t>
            </a:r>
            <a:r>
              <a:rPr lang="en-US" altLang="en-US" sz="2000">
                <a:latin typeface="Constantia" pitchFamily="18" charset="0"/>
              </a:rPr>
              <a:t>припада аденохипофизи)</a:t>
            </a:r>
            <a:endParaRPr lang="en-GB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GB" altLang="en-US" sz="2000">
                <a:latin typeface="Constantia" pitchFamily="18" charset="0"/>
              </a:rPr>
              <a:t>	 - pars intermedia</a:t>
            </a:r>
            <a:r>
              <a:rPr lang="en-US" altLang="en-US" sz="2000">
                <a:latin typeface="Constantia" pitchFamily="18" charset="0"/>
              </a:rPr>
              <a:t> </a:t>
            </a:r>
            <a:r>
              <a:rPr lang="en-GB" altLang="en-US" sz="2000">
                <a:latin typeface="Constantia" pitchFamily="18" charset="0"/>
              </a:rPr>
              <a:t>(</a:t>
            </a:r>
            <a:r>
              <a:rPr lang="en-US" altLang="en-US" sz="2000">
                <a:latin typeface="Constantia" pitchFamily="18" charset="0"/>
              </a:rPr>
              <a:t>припада аденохипофизи)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GB" altLang="en-US" sz="2000">
                <a:latin typeface="Constantia" pitchFamily="18" charset="0"/>
              </a:rPr>
              <a:t>	 - pars posterior</a:t>
            </a:r>
            <a:r>
              <a:rPr lang="en-US" altLang="en-US" sz="2000">
                <a:latin typeface="Constantia" pitchFamily="18" charset="0"/>
              </a:rPr>
              <a:t> </a:t>
            </a:r>
            <a:r>
              <a:rPr lang="en-GB" altLang="en-US" sz="2000">
                <a:latin typeface="Constantia" pitchFamily="18" charset="0"/>
              </a:rPr>
              <a:t>(</a:t>
            </a:r>
            <a:r>
              <a:rPr lang="en-US" altLang="en-US" sz="2000">
                <a:latin typeface="Constantia" pitchFamily="18" charset="0"/>
              </a:rPr>
              <a:t>припада неурохипофизи)</a:t>
            </a:r>
            <a:br>
              <a:rPr lang="en-US" altLang="en-US" sz="2000">
                <a:latin typeface="Constantia" pitchFamily="18" charset="0"/>
              </a:rPr>
            </a:br>
            <a:endParaRPr lang="en-GB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Васкуларизација потиче од а.</a:t>
            </a:r>
            <a:r>
              <a:rPr lang="en-GB" altLang="en-US" sz="2000">
                <a:latin typeface="Constantia" pitchFamily="18" charset="0"/>
              </a:rPr>
              <a:t>carotis internae:</a:t>
            </a:r>
            <a:br>
              <a:rPr lang="en-GB" altLang="en-US" sz="2000">
                <a:latin typeface="Constantia" pitchFamily="18" charset="0"/>
              </a:rPr>
            </a:br>
            <a:r>
              <a:rPr lang="en-GB" altLang="en-US" sz="2000">
                <a:latin typeface="Constantia" pitchFamily="18" charset="0"/>
              </a:rPr>
              <a:t>a) a.hypophysialis superior (</a:t>
            </a:r>
            <a:r>
              <a:rPr lang="en-US" altLang="en-US" sz="2000">
                <a:latin typeface="Constantia" pitchFamily="18" charset="0"/>
              </a:rPr>
              <a:t>аденохипофиза)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б) </a:t>
            </a:r>
            <a:r>
              <a:rPr lang="en-GB" altLang="en-US" sz="2000">
                <a:latin typeface="Constantia" pitchFamily="18" charset="0"/>
              </a:rPr>
              <a:t>a.hypophysialis inferior </a:t>
            </a:r>
            <a:r>
              <a:rPr lang="en-US" altLang="en-US" sz="2000">
                <a:latin typeface="Constantia" pitchFamily="18" charset="0"/>
              </a:rPr>
              <a:t>(неурохипофиза)</a:t>
            </a:r>
            <a:endParaRPr lang="en-GB" altLang="en-US" sz="2000">
              <a:latin typeface="Constantia" pitchFamily="18" charset="0"/>
            </a:endParaRPr>
          </a:p>
        </p:txBody>
      </p:sp>
      <p:sp>
        <p:nvSpPr>
          <p:cNvPr id="5123" name="Title 1"/>
          <p:cNvSpPr txBox="1">
            <a:spLocks noChangeArrowheads="1"/>
          </p:cNvSpPr>
          <p:nvPr/>
        </p:nvSpPr>
        <p:spPr bwMode="auto">
          <a:xfrm>
            <a:off x="34925" y="260350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Хипофиза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Hypophysis cerebri s. glandula pituitaria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2" cstate="print"/>
          <a:srcRect l="25195" t="26192" r="10313" b="18256"/>
          <a:stretch>
            <a:fillRect/>
          </a:stretch>
        </p:blipFill>
        <p:spPr bwMode="auto">
          <a:xfrm>
            <a:off x="5148263" y="2997200"/>
            <a:ext cx="3930650" cy="21161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4357688" y="1500188"/>
            <a:ext cx="4468812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1"/>
          <p:cNvSpPr txBox="1">
            <a:spLocks noChangeArrowheads="1"/>
          </p:cNvSpPr>
          <p:nvPr/>
        </p:nvSpPr>
        <p:spPr bwMode="auto">
          <a:xfrm>
            <a:off x="3000375" y="285750"/>
            <a:ext cx="37179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Очна</a:t>
            </a:r>
            <a:r>
              <a:rPr lang="en-U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</a:t>
            </a:r>
            <a:r>
              <a:rPr lang="sr-Cyrl-CS" altLang="en-US" sz="36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јабучица</a:t>
            </a:r>
            <a:endParaRPr lang="en-US" altLang="en-US" sz="3600" b="1">
              <a:solidFill>
                <a:srgbClr val="9D323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2772" name="TextBox 2"/>
          <p:cNvSpPr txBox="1">
            <a:spLocks noChangeArrowheads="1"/>
          </p:cNvSpPr>
          <p:nvPr/>
        </p:nvSpPr>
        <p:spPr bwMode="auto">
          <a:xfrm>
            <a:off x="285750" y="1500188"/>
            <a:ext cx="428466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400" b="1" i="1">
                <a:latin typeface="Comic Sans MS" pitchFamily="66" charset="0"/>
              </a:rPr>
              <a:t>II </a:t>
            </a:r>
            <a:r>
              <a:rPr lang="sr-Cyrl-CS" altLang="en-US" sz="2000" b="1" i="1">
                <a:latin typeface="Comic Sans MS" pitchFamily="66" charset="0"/>
              </a:rPr>
              <a:t>Садржај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очне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јабучице</a:t>
            </a:r>
            <a:r>
              <a:rPr lang="en-US" altLang="en-US" sz="2000" b="1" i="1">
                <a:latin typeface="Comic Sans MS" pitchFamily="66" charset="0"/>
              </a:rPr>
              <a:t>: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Очна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водица</a:t>
            </a:r>
            <a:r>
              <a:rPr lang="en-US" altLang="en-US" sz="2000">
                <a:latin typeface="Comic Sans MS" pitchFamily="66" charset="0"/>
              </a:rPr>
              <a:t> (humor aquosus)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Сочиво</a:t>
            </a:r>
            <a:r>
              <a:rPr lang="en-US" altLang="en-US" sz="2000">
                <a:latin typeface="Comic Sans MS" pitchFamily="66" charset="0"/>
              </a:rPr>
              <a:t> (lens)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Стакласто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тело</a:t>
            </a:r>
            <a:r>
              <a:rPr lang="en-US" altLang="en-US" sz="2000">
                <a:latin typeface="Comic Sans MS" pitchFamily="66" charset="0"/>
              </a:rPr>
              <a:t> (corpus vitreum)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Предња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комора</a:t>
            </a:r>
            <a:r>
              <a:rPr lang="en-US" altLang="en-US" sz="2000">
                <a:latin typeface="Comic Sans MS" pitchFamily="66" charset="0"/>
              </a:rPr>
              <a:t> 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(camera anterior bulbi)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Задња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комора</a:t>
            </a:r>
            <a:r>
              <a:rPr lang="en-US" altLang="en-US" sz="2000">
                <a:latin typeface="Comic Sans MS" pitchFamily="66" charset="0"/>
              </a:rPr>
              <a:t> </a:t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(camera postrior bulbi)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ChangeArrowheads="1"/>
          </p:cNvSpPr>
          <p:nvPr/>
        </p:nvSpPr>
        <p:spPr bwMode="auto">
          <a:xfrm>
            <a:off x="1500188" y="141288"/>
            <a:ext cx="61436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Предња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очна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комора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b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(camera anterior bulbi)</a:t>
            </a: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10948" r="37869" b="44151"/>
          <a:stretch>
            <a:fillRect/>
          </a:stretch>
        </p:blipFill>
        <p:spPr bwMode="auto">
          <a:xfrm>
            <a:off x="4286250" y="1571625"/>
            <a:ext cx="4505325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79388" y="2200275"/>
            <a:ext cx="8964612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•</a:t>
            </a:r>
            <a:r>
              <a:rPr lang="sr-Cyrl-CS" altLang="en-US" sz="2000">
                <a:latin typeface="Comic Sans MS" pitchFamily="66" charset="0"/>
              </a:rPr>
              <a:t>Представља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простор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испуњен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/>
            </a:r>
            <a:br>
              <a:rPr lang="sr-Cyrl-CS" altLang="en-US" sz="2000">
                <a:latin typeface="Comic Sans MS" pitchFamily="66" charset="0"/>
              </a:rPr>
            </a:br>
            <a:r>
              <a:rPr lang="sr-Cyrl-CS" altLang="en-US" sz="2000">
                <a:latin typeface="Comic Sans MS" pitchFamily="66" charset="0"/>
              </a:rPr>
              <a:t>  очном водицом</a:t>
            </a:r>
            <a:r>
              <a:rPr lang="pl-PL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ограничен</a:t>
            </a:r>
            <a:r>
              <a:rPr lang="pl-PL" altLang="en-US" sz="2000">
                <a:latin typeface="Comic Sans MS" pitchFamily="66" charset="0"/>
              </a:rPr>
              <a:t>: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напред</a:t>
            </a:r>
            <a:r>
              <a:rPr lang="pl-PL" altLang="en-US" sz="2000">
                <a:latin typeface="Comic Sans MS" pitchFamily="66" charset="0"/>
              </a:rPr>
              <a:t>: </a:t>
            </a:r>
            <a:r>
              <a:rPr lang="sr-Cyrl-CS" altLang="en-US" sz="2000">
                <a:latin typeface="Comic Sans MS" pitchFamily="66" charset="0"/>
              </a:rPr>
              <a:t>рожњачом</a:t>
            </a:r>
            <a:r>
              <a:rPr lang="pl-PL" altLang="en-US" sz="2000">
                <a:latin typeface="Comic Sans MS" pitchFamily="66" charset="0"/>
              </a:rPr>
              <a:t> (cornea)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позади</a:t>
            </a:r>
            <a:r>
              <a:rPr lang="pl-PL" altLang="en-US" sz="2000">
                <a:latin typeface="Comic Sans MS" pitchFamily="66" charset="0"/>
              </a:rPr>
              <a:t>: </a:t>
            </a:r>
            <a:r>
              <a:rPr lang="sr-Cyrl-CS" altLang="en-US" sz="2000">
                <a:latin typeface="Comic Sans MS" pitchFamily="66" charset="0"/>
              </a:rPr>
              <a:t>дужицом</a:t>
            </a:r>
            <a:r>
              <a:rPr lang="pl-PL" altLang="en-US" sz="2000">
                <a:latin typeface="Comic Sans MS" pitchFamily="66" charset="0"/>
              </a:rPr>
              <a:t> (iris)</a:t>
            </a: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Преко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зенице</a:t>
            </a:r>
            <a:r>
              <a:rPr lang="pl-PL" altLang="en-US" sz="2000">
                <a:latin typeface="Comic Sans MS" pitchFamily="66" charset="0"/>
              </a:rPr>
              <a:t> (pupilla) </a:t>
            </a:r>
            <a:r>
              <a:rPr lang="sr-Cyrl-CS" altLang="en-US" sz="2000">
                <a:latin typeface="Comic Sans MS" pitchFamily="66" charset="0"/>
              </a:rPr>
              <a:t>у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вези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је</a:t>
            </a:r>
            <a:r>
              <a:rPr lang="pl-PL" altLang="en-US" sz="2000">
                <a:latin typeface="Comic Sans MS" pitchFamily="66" charset="0"/>
              </a:rPr>
              <a:t/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 </a:t>
            </a:r>
            <a:r>
              <a:rPr lang="sr-Cyrl-CS" altLang="en-US" sz="2000">
                <a:latin typeface="Comic Sans MS" pitchFamily="66" charset="0"/>
              </a:rPr>
              <a:t>са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задњом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очном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комором</a:t>
            </a: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>- </a:t>
            </a:r>
            <a:r>
              <a:rPr lang="sr-Cyrl-CS" altLang="en-US" sz="2000">
                <a:latin typeface="Comic Sans MS" pitchFamily="66" charset="0"/>
              </a:rPr>
              <a:t>Периферни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део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је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сужен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назива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се</a:t>
            </a: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дужично</a:t>
            </a:r>
            <a:r>
              <a:rPr lang="pl-PL" altLang="en-US" sz="2000" b="1">
                <a:latin typeface="Comic Sans MS" pitchFamily="66" charset="0"/>
              </a:rPr>
              <a:t>-</a:t>
            </a:r>
            <a:r>
              <a:rPr lang="sr-Cyrl-CS" altLang="en-US" sz="2000" b="1">
                <a:latin typeface="Comic Sans MS" pitchFamily="66" charset="0"/>
              </a:rPr>
              <a:t>рожњачни</a:t>
            </a:r>
            <a:r>
              <a:rPr lang="pl-PL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угао</a:t>
            </a:r>
            <a:r>
              <a:rPr lang="pl-PL" altLang="en-US" sz="2000" b="1">
                <a:latin typeface="Comic Sans MS" pitchFamily="66" charset="0"/>
              </a:rPr>
              <a:t> (angulus iridocornealis)</a:t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>  </a:t>
            </a:r>
            <a:endParaRPr lang="en-US" altLang="en-US" sz="2000" b="1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1500188" y="212725"/>
            <a:ext cx="61436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Задња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очна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комора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b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(camera posterior bulbi)</a:t>
            </a: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10948" r="37869" b="44151"/>
          <a:stretch>
            <a:fillRect/>
          </a:stretch>
        </p:blipFill>
        <p:spPr bwMode="auto">
          <a:xfrm>
            <a:off x="4286250" y="1571625"/>
            <a:ext cx="4505325" cy="279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14313" y="1785938"/>
            <a:ext cx="87153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•</a:t>
            </a:r>
            <a:r>
              <a:rPr lang="sr-Cyrl-CS" altLang="en-US" sz="2000">
                <a:latin typeface="Comic Sans MS" pitchFamily="66" charset="0"/>
              </a:rPr>
              <a:t>Представља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простор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испуњен</a:t>
            </a:r>
            <a:r>
              <a:rPr lang="pl-PL" altLang="en-US" sz="2000"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очном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водицом</a:t>
            </a:r>
            <a:r>
              <a:rPr lang="pl-PL" altLang="en-US" sz="2000">
                <a:latin typeface="Comic Sans MS" pitchFamily="66" charset="0"/>
              </a:rPr>
              <a:t>, </a:t>
            </a:r>
            <a:r>
              <a:rPr lang="sr-Cyrl-CS" altLang="en-US" sz="2000">
                <a:latin typeface="Comic Sans MS" pitchFamily="66" charset="0"/>
              </a:rPr>
              <a:t>ограничен</a:t>
            </a:r>
            <a:r>
              <a:rPr lang="pl-PL" altLang="en-US" sz="2000">
                <a:latin typeface="Comic Sans MS" pitchFamily="66" charset="0"/>
              </a:rPr>
              <a:t>: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напред</a:t>
            </a:r>
            <a:r>
              <a:rPr lang="pl-PL" altLang="en-US" sz="2000">
                <a:latin typeface="Comic Sans MS" pitchFamily="66" charset="0"/>
              </a:rPr>
              <a:t>: </a:t>
            </a:r>
            <a:r>
              <a:rPr lang="sr-Cyrl-CS" altLang="en-US" sz="2000">
                <a:latin typeface="Comic Sans MS" pitchFamily="66" charset="0"/>
              </a:rPr>
              <a:t>задња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страна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дужице</a:t>
            </a:r>
            <a:r>
              <a:rPr lang="pl-PL" altLang="en-US" sz="2000">
                <a:latin typeface="Comic Sans MS" pitchFamily="66" charset="0"/>
              </a:rPr>
              <a:t/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позади</a:t>
            </a:r>
            <a:r>
              <a:rPr lang="pl-PL" altLang="en-US" sz="2000">
                <a:latin typeface="Comic Sans MS" pitchFamily="66" charset="0"/>
              </a:rPr>
              <a:t>:  </a:t>
            </a:r>
            <a:r>
              <a:rPr lang="sr-Cyrl-CS" altLang="en-US" sz="2000">
                <a:latin typeface="Comic Sans MS" pitchFamily="66" charset="0"/>
              </a:rPr>
              <a:t>стакласто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тело</a:t>
            </a:r>
            <a:r>
              <a:rPr lang="pl-PL" altLang="en-US" sz="2000">
                <a:latin typeface="Comic Sans MS" pitchFamily="66" charset="0"/>
              </a:rPr>
              <a:t> 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            (corpus vitreum)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споља</a:t>
            </a:r>
            <a:r>
              <a:rPr lang="pl-PL" altLang="en-US" sz="2000" u="sng">
                <a:latin typeface="Comic Sans MS" pitchFamily="66" charset="0"/>
              </a:rPr>
              <a:t>:</a:t>
            </a:r>
            <a:r>
              <a:rPr lang="pl-PL" altLang="en-US" sz="2000">
                <a:latin typeface="Comic Sans MS" pitchFamily="66" charset="0"/>
              </a:rPr>
              <a:t> processus ciliares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       </a:t>
            </a:r>
            <a:r>
              <a:rPr lang="sr-Cyrl-CS" altLang="en-US" sz="2000">
                <a:latin typeface="Comic Sans MS" pitchFamily="66" charset="0"/>
              </a:rPr>
              <a:t>цилијарног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тела</a:t>
            </a: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> </a:t>
            </a:r>
            <a:r>
              <a:rPr lang="sr-Cyrl-CS" altLang="en-US" sz="2000" u="sng">
                <a:latin typeface="Comic Sans MS" pitchFamily="66" charset="0"/>
              </a:rPr>
              <a:t>унутра</a:t>
            </a:r>
            <a:r>
              <a:rPr lang="pl-PL" altLang="en-US" sz="2000" u="sng">
                <a:latin typeface="Comic Sans MS" pitchFamily="66" charset="0"/>
              </a:rPr>
              <a:t>: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периферни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део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предње</a:t>
            </a:r>
            <a:r>
              <a:rPr lang="pl-PL" altLang="en-US" sz="2000">
                <a:latin typeface="Comic Sans MS" pitchFamily="66" charset="0"/>
              </a:rPr>
              <a:t> 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             </a:t>
            </a:r>
            <a:r>
              <a:rPr lang="sr-Cyrl-CS" altLang="en-US" sz="2000">
                <a:latin typeface="Comic Sans MS" pitchFamily="66" charset="0"/>
              </a:rPr>
              <a:t>стране</a:t>
            </a:r>
            <a:r>
              <a:rPr lang="pl-PL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сочива</a:t>
            </a: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/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/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  </a:t>
            </a:r>
            <a:r>
              <a:rPr lang="sr-Cyrl-CS" altLang="en-US" sz="2000">
                <a:latin typeface="Comic Sans MS" pitchFamily="66" charset="0"/>
              </a:rPr>
              <a:t>садржај</a:t>
            </a:r>
            <a:r>
              <a:rPr lang="pl-PL" altLang="en-US" sz="2000">
                <a:latin typeface="Comic Sans MS" pitchFamily="66" charset="0"/>
              </a:rPr>
              <a:t>: </a:t>
            </a:r>
            <a:br>
              <a:rPr lang="pl-PL" altLang="en-US" sz="2000">
                <a:latin typeface="Comic Sans MS" pitchFamily="66" charset="0"/>
              </a:rPr>
            </a:br>
            <a:r>
              <a:rPr lang="pl-PL" altLang="en-US" sz="2000">
                <a:latin typeface="Comic Sans MS" pitchFamily="66" charset="0"/>
              </a:rPr>
              <a:t>   - </a:t>
            </a:r>
            <a:r>
              <a:rPr lang="sr-Cyrl-CS" altLang="en-US" sz="2000" b="1">
                <a:latin typeface="Comic Sans MS" pitchFamily="66" charset="0"/>
              </a:rPr>
              <a:t>очна</a:t>
            </a:r>
            <a:r>
              <a:rPr lang="pl-PL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водица</a:t>
            </a:r>
            <a:r>
              <a:rPr lang="pl-PL" altLang="en-US" sz="2000" b="1">
                <a:latin typeface="Comic Sans MS" pitchFamily="66" charset="0"/>
              </a:rPr>
              <a:t> (humor aquosus)</a:t>
            </a:r>
            <a:br>
              <a:rPr lang="pl-PL" altLang="en-US" sz="2000" b="1">
                <a:latin typeface="Comic Sans MS" pitchFamily="66" charset="0"/>
              </a:rPr>
            </a:br>
            <a:r>
              <a:rPr lang="pl-PL" altLang="en-US" sz="2000" b="1">
                <a:latin typeface="Comic Sans MS" pitchFamily="66" charset="0"/>
              </a:rPr>
              <a:t>  -</a:t>
            </a:r>
            <a:r>
              <a:rPr lang="sr-Cyrl-CS" altLang="en-US" sz="2000" b="1">
                <a:latin typeface="Comic Sans MS" pitchFamily="66" charset="0"/>
              </a:rPr>
              <a:t>изукрштана</a:t>
            </a:r>
            <a:r>
              <a:rPr lang="pl-PL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влакна</a:t>
            </a:r>
            <a:r>
              <a:rPr lang="pl-PL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цилијарне</a:t>
            </a:r>
            <a:r>
              <a:rPr lang="pl-PL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зонуле</a:t>
            </a:r>
            <a:r>
              <a:rPr lang="pl-PL" altLang="en-US" sz="2000" b="1">
                <a:latin typeface="Comic Sans MS" pitchFamily="66" charset="0"/>
              </a:rPr>
              <a:t> (zonula ciliaris)</a:t>
            </a:r>
            <a:endParaRPr lang="en-US" altLang="en-US" sz="2000" b="1">
              <a:latin typeface="Comic Sans MS" pitchFamily="66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356100" y="4437063"/>
            <a:ext cx="4249738" cy="1200150"/>
          </a:xfrm>
          <a:prstGeom prst="rect">
            <a:avLst/>
          </a:prstGeom>
          <a:solidFill>
            <a:srgbClr val="CF686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>
                <a:latin typeface="Comic Sans MS" pitchFamily="66" charset="0"/>
              </a:rPr>
              <a:t>У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вези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је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са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предњом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очном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комором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преко</a:t>
            </a:r>
            <a:r>
              <a:rPr lang="pl-PL" altLang="en-US">
                <a:latin typeface="Comic Sans MS" pitchFamily="66" charset="0"/>
              </a:rPr>
              <a:t>:</a:t>
            </a:r>
          </a:p>
          <a:p>
            <a:pPr eaLnBrk="1" hangingPunct="1"/>
            <a:r>
              <a:rPr lang="pl-PL" altLang="en-US">
                <a:latin typeface="Comic Sans MS" pitchFamily="66" charset="0"/>
              </a:rPr>
              <a:t>- </a:t>
            </a:r>
            <a:r>
              <a:rPr lang="sr-Cyrl-CS" altLang="en-US">
                <a:latin typeface="Comic Sans MS" pitchFamily="66" charset="0"/>
              </a:rPr>
              <a:t>пукотине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између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дужице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и</a:t>
            </a:r>
            <a:r>
              <a:rPr lang="pl-PL" altLang="en-US">
                <a:latin typeface="Comic Sans MS" pitchFamily="66" charset="0"/>
              </a:rPr>
              <a:t> </a:t>
            </a:r>
            <a:r>
              <a:rPr lang="sr-Cyrl-CS" altLang="en-US">
                <a:latin typeface="Comic Sans MS" pitchFamily="66" charset="0"/>
              </a:rPr>
              <a:t>сочива</a:t>
            </a:r>
            <a:r>
              <a:rPr lang="pl-PL" altLang="en-US">
                <a:latin typeface="Comic Sans MS" pitchFamily="66" charset="0"/>
              </a:rPr>
              <a:t/>
            </a:r>
            <a:br>
              <a:rPr lang="pl-PL" altLang="en-US">
                <a:latin typeface="Comic Sans MS" pitchFamily="66" charset="0"/>
              </a:rPr>
            </a:br>
            <a:r>
              <a:rPr lang="pl-PL" altLang="en-US">
                <a:latin typeface="Comic Sans MS" pitchFamily="66" charset="0"/>
              </a:rPr>
              <a:t>- </a:t>
            </a:r>
            <a:r>
              <a:rPr lang="sr-Cyrl-CS" altLang="en-US">
                <a:latin typeface="Comic Sans MS" pitchFamily="66" charset="0"/>
              </a:rPr>
              <a:t>зенице</a:t>
            </a:r>
            <a:r>
              <a:rPr lang="pl-PL" altLang="en-US">
                <a:latin typeface="Comic Sans MS" pitchFamily="66" charset="0"/>
              </a:rPr>
              <a:t> (pupilla) </a:t>
            </a:r>
            <a:endParaRPr lang="en-US" altLang="en-US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ChangeArrowheads="1"/>
          </p:cNvSpPr>
          <p:nvPr/>
        </p:nvSpPr>
        <p:spPr bwMode="auto">
          <a:xfrm>
            <a:off x="1500188" y="428625"/>
            <a:ext cx="614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Очна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водица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(humor aquosus)</a:t>
            </a:r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10948" r="37869" b="44151"/>
          <a:stretch>
            <a:fillRect/>
          </a:stretch>
        </p:blipFill>
        <p:spPr bwMode="auto">
          <a:xfrm>
            <a:off x="4286250" y="2071688"/>
            <a:ext cx="4505325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14313" y="1214438"/>
            <a:ext cx="87153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•</a:t>
            </a:r>
            <a:r>
              <a:rPr lang="sr-Cyrl-CS" altLang="en-US" sz="2000" b="1">
                <a:latin typeface="Comic Sans MS" pitchFamily="66" charset="0"/>
              </a:rPr>
              <a:t>Очна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водица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је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бистра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безбојна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течност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која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испуњава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очне</a:t>
            </a:r>
            <a:br>
              <a:rPr lang="sr-Cyrl-CS" altLang="en-US" sz="2000" b="1">
                <a:latin typeface="Comic Sans MS" pitchFamily="66" charset="0"/>
              </a:rPr>
            </a:br>
            <a:r>
              <a:rPr lang="sr-Cyrl-CS" altLang="en-US" sz="2000" b="1">
                <a:latin typeface="Comic Sans MS" pitchFamily="66" charset="0"/>
              </a:rPr>
              <a:t> коморе 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предњем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сегменту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ока</a:t>
            </a:r>
            <a:r>
              <a:rPr lang="en-US" altLang="en-US" sz="2000" b="1">
                <a:latin typeface="Comic Sans MS" pitchFamily="66" charset="0"/>
              </a:rPr>
              <a:t>.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•</a:t>
            </a:r>
            <a:r>
              <a:rPr lang="sr-Cyrl-CS" altLang="en-US" sz="2000" b="1">
                <a:latin typeface="Comic Sans MS" pitchFamily="66" charset="0"/>
              </a:rPr>
              <a:t>Очни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притисак</a:t>
            </a:r>
            <a:r>
              <a:rPr lang="en-US" altLang="en-US" sz="2000" b="1">
                <a:latin typeface="Comic Sans MS" pitchFamily="66" charset="0"/>
              </a:rPr>
              <a:t> 14-21mmHg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Непрестано се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лучи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цилијарним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наставцима</a:t>
            </a:r>
            <a:r>
              <a:rPr lang="en-US" altLang="en-US" sz="2000" b="1">
                <a:latin typeface="Comic Sans MS" pitchFamily="66" charset="0"/>
              </a:rPr>
              <a:t> (processus ciliares)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Непрестано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отиче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одлази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>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општи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венски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крвоток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- </a:t>
            </a:r>
            <a:r>
              <a:rPr lang="sr-Cyrl-CS" altLang="en-US" sz="2000" b="1">
                <a:latin typeface="Comic Sans MS" pitchFamily="66" charset="0"/>
              </a:rPr>
              <a:t>Пут</a:t>
            </a:r>
            <a:r>
              <a:rPr lang="en-US" altLang="en-US" sz="2000" b="1">
                <a:latin typeface="Comic Sans MS" pitchFamily="66" charset="0"/>
              </a:rPr>
              <a:t>: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из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цилијарних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наставка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доспева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задњу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очну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комору</a:t>
            </a:r>
            <a:r>
              <a:rPr lang="en-US" altLang="en-US" sz="2000" b="1">
                <a:latin typeface="Comic Sans MS" pitchFamily="66" charset="0"/>
              </a:rPr>
              <a:t>, </a:t>
            </a:r>
            <a:r>
              <a:rPr lang="sr-Cyrl-CS" altLang="en-US" sz="2000" b="1">
                <a:latin typeface="Comic Sans MS" pitchFamily="66" charset="0"/>
              </a:rPr>
              <a:t>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затим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струји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пукотином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између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предње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стране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сочива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задње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стране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дужице</a:t>
            </a:r>
            <a:r>
              <a:rPr lang="en-US" altLang="en-US" sz="2000" b="1">
                <a:latin typeface="Comic Sans MS" pitchFamily="66" charset="0"/>
              </a:rPr>
              <a:t>, </a:t>
            </a:r>
            <a:r>
              <a:rPr lang="sr-Cyrl-CS" altLang="en-US" sz="2000" b="1">
                <a:latin typeface="Comic Sans MS" pitchFamily="66" charset="0"/>
              </a:rPr>
              <a:t>па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преко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зенице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улази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/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</a:t>
            </a:r>
            <a:r>
              <a:rPr lang="sr-Cyrl-CS" altLang="en-US" sz="2000" b="1">
                <a:latin typeface="Comic Sans MS" pitchFamily="66" charset="0"/>
              </a:rPr>
              <a:t>преднју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очну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комору</a:t>
            </a:r>
            <a:r>
              <a:rPr lang="en-US" altLang="en-US" sz="2000" b="1">
                <a:latin typeface="Comic Sans MS" pitchFamily="66" charset="0"/>
              </a:rPr>
              <a:t>. </a:t>
            </a:r>
            <a:r>
              <a:rPr lang="sr-Cyrl-CS" altLang="en-US" sz="2000" b="1">
                <a:latin typeface="Comic Sans MS" pitchFamily="66" charset="0"/>
              </a:rPr>
              <a:t>Даље</a:t>
            </a:r>
            <a:r>
              <a:rPr lang="en-US" altLang="en-US" sz="2000" b="1">
                <a:latin typeface="Comic Sans MS" pitchFamily="66" charset="0"/>
              </a:rPr>
              <a:t>, </a:t>
            </a:r>
            <a:r>
              <a:rPr lang="sr-Cyrl-CS" altLang="en-US" sz="2000" b="1">
                <a:latin typeface="Comic Sans MS" pitchFamily="66" charset="0"/>
              </a:rPr>
              <a:t>отиче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</a:t>
            </a:r>
            <a:r>
              <a:rPr lang="en-US" altLang="en-US" sz="2000" b="1">
                <a:latin typeface="Comic Sans MS" pitchFamily="66" charset="0"/>
              </a:rPr>
              <a:t> 2 </a:t>
            </a:r>
            <a:r>
              <a:rPr lang="sr-Cyrl-CS" altLang="en-US" sz="2000" b="1">
                <a:latin typeface="Comic Sans MS" pitchFamily="66" charset="0"/>
              </a:rPr>
              <a:t>правц</a:t>
            </a:r>
            <a:r>
              <a:rPr lang="en-US" altLang="en-US" sz="2000" b="1">
                <a:latin typeface="Comic Sans MS" pitchFamily="66" charset="0"/>
              </a:rPr>
              <a:t>a: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1) </a:t>
            </a:r>
            <a:r>
              <a:rPr lang="sr-Cyrl-CS" altLang="en-US" sz="2000" b="1">
                <a:latin typeface="Comic Sans MS" pitchFamily="66" charset="0"/>
              </a:rPr>
              <a:t>Шлемов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</a:t>
            </a:r>
            <a:r>
              <a:rPr lang="en-US" altLang="en-US" sz="2000" b="1">
                <a:latin typeface="Comic Sans MS" pitchFamily="66" charset="0"/>
              </a:rPr>
              <a:t>a</a:t>
            </a:r>
            <a:r>
              <a:rPr lang="sr-Cyrl-CS" altLang="en-US" sz="2000" b="1">
                <a:latin typeface="Comic Sans MS" pitchFamily="66" charset="0"/>
              </a:rPr>
              <a:t>н</a:t>
            </a:r>
            <a:r>
              <a:rPr lang="en-US" altLang="en-US" sz="2000" b="1">
                <a:latin typeface="Comic Sans MS" pitchFamily="66" charset="0"/>
              </a:rPr>
              <a:t>a</a:t>
            </a:r>
            <a:r>
              <a:rPr lang="sr-Cyrl-CS" altLang="en-US" sz="2000" b="1">
                <a:latin typeface="Comic Sans MS" pitchFamily="66" charset="0"/>
              </a:rPr>
              <a:t>л</a:t>
            </a:r>
            <a:r>
              <a:rPr lang="en-US" altLang="en-US" sz="2000" b="1">
                <a:latin typeface="Comic Sans MS" pitchFamily="66" charset="0"/>
              </a:rPr>
              <a:t>      </a:t>
            </a:r>
            <a:r>
              <a:rPr lang="sr-Cyrl-CS" altLang="en-US" sz="2000" b="1">
                <a:latin typeface="Comic Sans MS" pitchFamily="66" charset="0"/>
              </a:rPr>
              <a:t>вен</a:t>
            </a:r>
            <a:r>
              <a:rPr lang="en-US" altLang="en-US" sz="2000" b="1">
                <a:latin typeface="Comic Sans MS" pitchFamily="66" charset="0"/>
              </a:rPr>
              <a:t>e </a:t>
            </a:r>
            <a:r>
              <a:rPr lang="sr-Cyrl-CS" altLang="en-US" sz="2000" b="1">
                <a:latin typeface="Comic Sans MS" pitchFamily="66" charset="0"/>
              </a:rPr>
              <a:t>б</a:t>
            </a:r>
            <a:r>
              <a:rPr lang="en-US" altLang="en-US" sz="2000" b="1">
                <a:latin typeface="Comic Sans MS" pitchFamily="66" charset="0"/>
              </a:rPr>
              <a:t>e</a:t>
            </a:r>
            <a:r>
              <a:rPr lang="sr-Cyrl-CS" altLang="en-US" sz="2000" b="1">
                <a:latin typeface="Comic Sans MS" pitchFamily="66" charset="0"/>
              </a:rPr>
              <a:t>оњ</a:t>
            </a:r>
            <a:r>
              <a:rPr lang="en-US" altLang="en-US" sz="2000" b="1">
                <a:latin typeface="Comic Sans MS" pitchFamily="66" charset="0"/>
              </a:rPr>
              <a:t>a</a:t>
            </a:r>
            <a:r>
              <a:rPr lang="sr-Cyrl-CS" altLang="en-US" sz="2000" b="1">
                <a:latin typeface="Comic Sans MS" pitchFamily="66" charset="0"/>
              </a:rPr>
              <a:t>ч</a:t>
            </a:r>
            <a:r>
              <a:rPr lang="en-US" altLang="en-US" sz="2000" b="1">
                <a:latin typeface="Comic Sans MS" pitchFamily="66" charset="0"/>
              </a:rPr>
              <a:t>e      v. ophtalmica </a:t>
            </a:r>
            <a:br>
              <a:rPr lang="en-US" altLang="en-US" sz="2000" b="1">
                <a:latin typeface="Comic Sans MS" pitchFamily="66" charset="0"/>
              </a:rPr>
            </a:br>
            <a:r>
              <a:rPr lang="en-US" altLang="en-US" sz="2000" b="1">
                <a:latin typeface="Comic Sans MS" pitchFamily="66" charset="0"/>
              </a:rPr>
              <a:t>  2) </a:t>
            </a:r>
            <a:r>
              <a:rPr lang="sr-Cyrl-CS" altLang="en-US" sz="2000" b="1">
                <a:latin typeface="Comic Sans MS" pitchFamily="66" charset="0"/>
              </a:rPr>
              <a:t>Крипте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предње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стране</a:t>
            </a:r>
            <a:r>
              <a:rPr lang="en-US" altLang="en-US" sz="2000" b="1">
                <a:latin typeface="Comic Sans MS" pitchFamily="66" charset="0"/>
              </a:rPr>
              <a:t> irisa      </a:t>
            </a:r>
            <a:r>
              <a:rPr lang="sr-Cyrl-CS" altLang="en-US" sz="2000" b="1">
                <a:latin typeface="Comic Sans MS" pitchFamily="66" charset="0"/>
              </a:rPr>
              <a:t>вене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дужичне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строме</a:t>
            </a:r>
            <a:endParaRPr lang="en-US" altLang="en-US" sz="2000" b="1">
              <a:latin typeface="Comic Sans MS" pitchFamily="66" charset="0"/>
            </a:endParaRPr>
          </a:p>
        </p:txBody>
      </p:sp>
      <p:cxnSp>
        <p:nvCxnSpPr>
          <p:cNvPr id="35845" name="Straight Arrow Connector 6"/>
          <p:cNvCxnSpPr>
            <a:cxnSpLocks noChangeShapeType="1"/>
          </p:cNvCxnSpPr>
          <p:nvPr/>
        </p:nvCxnSpPr>
        <p:spPr bwMode="auto">
          <a:xfrm>
            <a:off x="2843213" y="6021388"/>
            <a:ext cx="428625" cy="1587"/>
          </a:xfrm>
          <a:prstGeom prst="straightConnector1">
            <a:avLst/>
          </a:prstGeom>
          <a:noFill/>
          <a:ln w="25400">
            <a:solidFill>
              <a:srgbClr val="4F1919"/>
            </a:solidFill>
            <a:round/>
            <a:headEnd/>
            <a:tailEnd type="arrow" w="med" len="med"/>
          </a:ln>
        </p:spPr>
      </p:cxnSp>
      <p:cxnSp>
        <p:nvCxnSpPr>
          <p:cNvPr id="35846" name="Straight Arrow Connector 7"/>
          <p:cNvCxnSpPr>
            <a:cxnSpLocks noChangeShapeType="1"/>
          </p:cNvCxnSpPr>
          <p:nvPr/>
        </p:nvCxnSpPr>
        <p:spPr bwMode="auto">
          <a:xfrm>
            <a:off x="5148263" y="6021388"/>
            <a:ext cx="428625" cy="1587"/>
          </a:xfrm>
          <a:prstGeom prst="straightConnector1">
            <a:avLst/>
          </a:prstGeom>
          <a:noFill/>
          <a:ln w="25400">
            <a:solidFill>
              <a:srgbClr val="4F1919"/>
            </a:solidFill>
            <a:round/>
            <a:headEnd/>
            <a:tailEnd type="arrow" w="med" len="med"/>
          </a:ln>
        </p:spPr>
      </p:cxnSp>
      <p:cxnSp>
        <p:nvCxnSpPr>
          <p:cNvPr id="35847" name="Straight Arrow Connector 8"/>
          <p:cNvCxnSpPr>
            <a:cxnSpLocks noChangeShapeType="1"/>
          </p:cNvCxnSpPr>
          <p:nvPr/>
        </p:nvCxnSpPr>
        <p:spPr bwMode="auto">
          <a:xfrm>
            <a:off x="4427538" y="6308725"/>
            <a:ext cx="428625" cy="1588"/>
          </a:xfrm>
          <a:prstGeom prst="straightConnector1">
            <a:avLst/>
          </a:prstGeom>
          <a:noFill/>
          <a:ln w="25400">
            <a:solidFill>
              <a:srgbClr val="4F1919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lauco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357313"/>
            <a:ext cx="6492875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ChangeArrowheads="1"/>
          </p:cNvSpPr>
          <p:nvPr/>
        </p:nvSpPr>
        <p:spPr bwMode="auto">
          <a:xfrm>
            <a:off x="1500188" y="428625"/>
            <a:ext cx="6143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Сочиво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(lens)</a:t>
            </a: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214313" y="1573213"/>
            <a:ext cx="87153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• </a:t>
            </a:r>
            <a:r>
              <a:rPr lang="sr-Cyrl-CS" altLang="en-US" sz="2000" b="1">
                <a:latin typeface="Comic Sans MS" pitchFamily="66" charset="0"/>
              </a:rPr>
              <a:t>Биконвексног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облика</a:t>
            </a:r>
            <a:r>
              <a:rPr lang="en-US" altLang="en-US" sz="2000" b="1">
                <a:latin typeface="Comic Sans MS" pitchFamily="66" charset="0"/>
              </a:rPr>
              <a:t> –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прелама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светлосне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зраке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и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на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мрежњачи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/>
            </a:r>
            <a:b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</a:b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ствара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оштру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обрнуту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слику</a:t>
            </a:r>
            <a:r>
              <a:rPr lang="en-US" altLang="en-US" sz="2000" b="1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sr-Cyrl-CS" altLang="en-US" sz="2000" b="1">
                <a:solidFill>
                  <a:srgbClr val="002060"/>
                </a:solidFill>
                <a:latin typeface="Comic Sans MS" pitchFamily="66" charset="0"/>
              </a:rPr>
              <a:t>премета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• Са цилијарним телом, повезано је помоћу танких влакана - </a:t>
            </a:r>
          </a:p>
          <a:p>
            <a:pPr eaLnBrk="1" hangingPunct="1"/>
            <a:r>
              <a:rPr lang="en-US" altLang="en-US" sz="2000" b="1" i="1">
                <a:latin typeface="Comic Sans MS" pitchFamily="66" charset="0"/>
              </a:rPr>
              <a:t>  </a:t>
            </a:r>
            <a:r>
              <a:rPr lang="en-US" altLang="en-US" sz="2000" i="1">
                <a:latin typeface="Comic Sans MS" pitchFamily="66" charset="0"/>
              </a:rPr>
              <a:t>цилијарне зонуле (zonulae ciliaris)</a:t>
            </a:r>
          </a:p>
          <a:p>
            <a:pPr eaLnBrk="1" hangingPunct="1"/>
            <a:endParaRPr lang="en-US" altLang="en-US" sz="2000" b="1">
              <a:latin typeface="Comic Sans MS" pitchFamily="66" charset="0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 cstate="print"/>
          <a:srcRect l="14708" t="7378" r="37685" b="52583"/>
          <a:stretch>
            <a:fillRect/>
          </a:stretch>
        </p:blipFill>
        <p:spPr bwMode="auto">
          <a:xfrm>
            <a:off x="4143375" y="2933700"/>
            <a:ext cx="464343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19"/>
          <p:cNvSpPr>
            <a:spLocks noChangeArrowheads="1"/>
          </p:cNvSpPr>
          <p:nvPr/>
        </p:nvSpPr>
        <p:spPr bwMode="auto">
          <a:xfrm>
            <a:off x="396875" y="5875338"/>
            <a:ext cx="7559675" cy="366712"/>
          </a:xfrm>
          <a:prstGeom prst="rect">
            <a:avLst/>
          </a:prstGeom>
          <a:solidFill>
            <a:srgbClr val="CF686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b="1">
                <a:latin typeface="Comic Sans MS" pitchFamily="66" charset="0"/>
              </a:rPr>
              <a:t>Сочиво</a:t>
            </a:r>
            <a:r>
              <a:rPr lang="en-US" altLang="en-US" b="1">
                <a:latin typeface="Comic Sans MS" pitchFamily="66" charset="0"/>
              </a:rPr>
              <a:t> је провидно,</a:t>
            </a:r>
            <a:r>
              <a:rPr lang="pl-PL" altLang="en-US" b="1">
                <a:latin typeface="Comic Sans MS" pitchFamily="66" charset="0"/>
              </a:rPr>
              <a:t> </a:t>
            </a:r>
            <a:r>
              <a:rPr lang="sr-Cyrl-CS" altLang="en-US" b="1">
                <a:latin typeface="Comic Sans MS" pitchFamily="66" charset="0"/>
              </a:rPr>
              <a:t>не</a:t>
            </a:r>
            <a:r>
              <a:rPr lang="pl-PL" altLang="en-US" b="1">
                <a:latin typeface="Comic Sans MS" pitchFamily="66" charset="0"/>
              </a:rPr>
              <a:t> </a:t>
            </a:r>
            <a:r>
              <a:rPr lang="sr-Cyrl-CS" altLang="en-US" b="1">
                <a:latin typeface="Comic Sans MS" pitchFamily="66" charset="0"/>
              </a:rPr>
              <a:t>садржи</a:t>
            </a:r>
            <a:r>
              <a:rPr lang="pl-PL" altLang="en-US" b="1">
                <a:latin typeface="Comic Sans MS" pitchFamily="66" charset="0"/>
              </a:rPr>
              <a:t> </a:t>
            </a:r>
            <a:r>
              <a:rPr lang="sr-Cyrl-CS" altLang="en-US" b="1">
                <a:latin typeface="Comic Sans MS" pitchFamily="66" charset="0"/>
              </a:rPr>
              <a:t>крвне</a:t>
            </a:r>
            <a:r>
              <a:rPr lang="pl-PL" altLang="en-US" b="1">
                <a:latin typeface="Comic Sans MS" pitchFamily="66" charset="0"/>
              </a:rPr>
              <a:t> </a:t>
            </a:r>
            <a:r>
              <a:rPr lang="sr-Cyrl-CS" altLang="en-US" b="1">
                <a:latin typeface="Comic Sans MS" pitchFamily="66" charset="0"/>
              </a:rPr>
              <a:t>судове</a:t>
            </a:r>
            <a:r>
              <a:rPr lang="pl-PL" altLang="en-US" b="1">
                <a:latin typeface="Comic Sans MS" pitchFamily="66" charset="0"/>
              </a:rPr>
              <a:t> </a:t>
            </a:r>
            <a:r>
              <a:rPr lang="sr-Cyrl-CS" altLang="en-US" b="1">
                <a:latin typeface="Comic Sans MS" pitchFamily="66" charset="0"/>
              </a:rPr>
              <a:t>нити</a:t>
            </a:r>
            <a:r>
              <a:rPr lang="pl-PL" altLang="en-US" b="1">
                <a:latin typeface="Comic Sans MS" pitchFamily="66" charset="0"/>
              </a:rPr>
              <a:t> </a:t>
            </a:r>
            <a:r>
              <a:rPr lang="sr-Cyrl-CS" altLang="en-US" b="1">
                <a:latin typeface="Comic Sans MS" pitchFamily="66" charset="0"/>
              </a:rPr>
              <a:t>нерве</a:t>
            </a:r>
            <a:endParaRPr lang="en-US" altLang="en-US" b="1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ChangeArrowheads="1"/>
          </p:cNvSpPr>
          <p:nvPr/>
        </p:nvSpPr>
        <p:spPr bwMode="auto">
          <a:xfrm>
            <a:off x="971550" y="428625"/>
            <a:ext cx="70310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Стакласто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тело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(corpus vitreum)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214313" y="1285875"/>
            <a:ext cx="87153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• Испуњава преостали задњи део очне шупљине</a:t>
            </a:r>
            <a:endParaRPr lang="sr-Cyrl-CS" altLang="en-US" sz="2000" b="1">
              <a:solidFill>
                <a:srgbClr val="002060"/>
              </a:solidFill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• Чини га желатинозна маса обмотана чахуром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• У предњем делу налази се </a:t>
            </a:r>
            <a:r>
              <a:rPr lang="en-GB" altLang="en-US" sz="2000">
                <a:latin typeface="Comic Sans MS" pitchFamily="66" charset="0"/>
              </a:rPr>
              <a:t>fossa hyaloidea, </a:t>
            </a:r>
            <a:r>
              <a:rPr lang="en-US" altLang="en-US" sz="2000">
                <a:latin typeface="Comic Sans MS" pitchFamily="66" charset="0"/>
              </a:rPr>
              <a:t>у којој је смештено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сочиво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• </a:t>
            </a:r>
            <a:r>
              <a:rPr lang="en-GB" altLang="en-US" sz="2000">
                <a:latin typeface="Comic Sans MS" pitchFamily="66" charset="0"/>
              </a:rPr>
              <a:t>Corpus vitreum </a:t>
            </a:r>
            <a:r>
              <a:rPr lang="en-US" altLang="en-US" sz="2000">
                <a:latin typeface="Comic Sans MS" pitchFamily="66" charset="0"/>
              </a:rPr>
              <a:t>држи</a:t>
            </a:r>
            <a:r>
              <a:rPr lang="en-GB" altLang="en-US" sz="2000">
                <a:latin typeface="Comic Sans MS" pitchFamily="66" charset="0"/>
              </a:rPr>
              <a:t> retinu</a:t>
            </a:r>
            <a:r>
              <a:rPr lang="en-US" altLang="en-US" sz="2000">
                <a:latin typeface="Comic Sans MS" pitchFamily="66" charset="0"/>
              </a:rPr>
              <a:t> приљубљену уз</a:t>
            </a:r>
            <a:r>
              <a:rPr lang="en-GB" altLang="en-US" sz="2000">
                <a:latin typeface="Comic Sans MS" pitchFamily="66" charset="0"/>
              </a:rPr>
              <a:t> 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</a:t>
            </a:r>
            <a:r>
              <a:rPr lang="en-GB" altLang="en-US" sz="2000">
                <a:latin typeface="Comic Sans MS" pitchFamily="66" charset="0"/>
              </a:rPr>
              <a:t>stratum pigmenti, </a:t>
            </a:r>
            <a:r>
              <a:rPr lang="en-US" altLang="en-US" sz="2000">
                <a:latin typeface="Comic Sans MS" pitchFamily="66" charset="0"/>
              </a:rPr>
              <a:t>који належе на судовњачу</a:t>
            </a:r>
          </a:p>
          <a:p>
            <a:pPr eaLnBrk="1" hangingPunct="1"/>
            <a:endParaRPr lang="en-US" altLang="en-US" sz="2000" i="1">
              <a:latin typeface="Comic Sans MS" pitchFamily="66" charset="0"/>
            </a:endParaRPr>
          </a:p>
          <a:p>
            <a:pPr eaLnBrk="1" hangingPunct="1"/>
            <a:endParaRPr lang="en-US" altLang="en-US" sz="2000" b="1">
              <a:latin typeface="Comic Sans MS" pitchFamily="66" charset="0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 l="8267" r="41928" b="37746"/>
          <a:stretch>
            <a:fillRect/>
          </a:stretch>
        </p:blipFill>
        <p:spPr bwMode="auto">
          <a:xfrm>
            <a:off x="5146675" y="3206750"/>
            <a:ext cx="3887788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96975"/>
            <a:ext cx="8229600" cy="51847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sr-Cyrl-CS" altLang="en-US" sz="2400" b="1" smtClean="0">
                <a:latin typeface="Constantia" pitchFamily="18" charset="0"/>
              </a:rPr>
              <a:t>Сензоријелни</a:t>
            </a:r>
            <a:r>
              <a:rPr lang="en-US" sz="2400" b="1" smtClean="0">
                <a:latin typeface="Constantia" pitchFamily="18" charset="0"/>
              </a:rPr>
              <a:t> </a:t>
            </a:r>
            <a:r>
              <a:rPr lang="sr-Cyrl-CS" altLang="en-US" sz="2400" b="1" smtClean="0">
                <a:latin typeface="Constantia" pitchFamily="18" charset="0"/>
              </a:rPr>
              <a:t>путеви</a:t>
            </a:r>
            <a:endParaRPr lang="en-US" sz="2400" b="1" smtClean="0">
              <a:latin typeface="Constantia" pitchFamily="18" charset="0"/>
            </a:endParaRPr>
          </a:p>
          <a:p>
            <a:pPr algn="ctr" eaLnBrk="1" hangingPunct="1">
              <a:buFontTx/>
              <a:buNone/>
            </a:pPr>
            <a:endParaRPr lang="en-US" sz="2400" b="1" smtClean="0">
              <a:latin typeface="Constantia" pitchFamily="18" charset="0"/>
            </a:endParaRPr>
          </a:p>
          <a:p>
            <a:pPr algn="ctr" eaLnBrk="1" hangingPunct="1">
              <a:buFontTx/>
              <a:buNone/>
            </a:pPr>
            <a:endParaRPr lang="en-US" sz="2400" smtClean="0">
              <a:latin typeface="Constantia" pitchFamily="18" charset="0"/>
            </a:endParaRPr>
          </a:p>
          <a:p>
            <a:pPr eaLnBrk="1" hangingPunct="1"/>
            <a:r>
              <a:rPr lang="sr-Cyrl-CS" altLang="en-US" sz="2400" smtClean="0">
                <a:latin typeface="Constantia" pitchFamily="18" charset="0"/>
              </a:rPr>
              <a:t>Оптички</a:t>
            </a:r>
          </a:p>
          <a:p>
            <a:pPr eaLnBrk="1" hangingPunct="1"/>
            <a:r>
              <a:rPr lang="sr-Cyrl-CS" altLang="en-US" sz="2400" smtClean="0">
                <a:latin typeface="Constantia" pitchFamily="18" charset="0"/>
              </a:rPr>
              <a:t>Акустички</a:t>
            </a:r>
          </a:p>
          <a:p>
            <a:pPr eaLnBrk="1" hangingPunct="1"/>
            <a:r>
              <a:rPr lang="sr-Cyrl-CS" altLang="en-US" sz="2400" smtClean="0">
                <a:latin typeface="Constantia" pitchFamily="18" charset="0"/>
              </a:rPr>
              <a:t>Олфактивни (мирисни)</a:t>
            </a:r>
          </a:p>
          <a:p>
            <a:pPr eaLnBrk="1" hangingPunct="1"/>
            <a:r>
              <a:rPr lang="sr-Cyrl-CS" altLang="en-US" sz="2400" smtClean="0">
                <a:latin typeface="Constantia" pitchFamily="18" charset="0"/>
              </a:rPr>
              <a:t>Густативни</a:t>
            </a:r>
          </a:p>
          <a:p>
            <a:pPr eaLnBrk="1" hangingPunct="1"/>
            <a:r>
              <a:rPr lang="sr-Cyrl-CS" altLang="en-US" sz="2400" smtClean="0">
                <a:latin typeface="Constantia" pitchFamily="18" charset="0"/>
              </a:rPr>
              <a:t>Вестибуларни</a:t>
            </a:r>
            <a:endParaRPr lang="en-US" sz="2400" smtClean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6513" y="477838"/>
            <a:ext cx="9215437" cy="62436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latin typeface="Constantia" pitchFamily="18" charset="0"/>
              </a:rPr>
              <a:t>ОПТИЧКИ ПУТ</a:t>
            </a:r>
            <a:r>
              <a:rPr lang="en-US" sz="1800" b="1" smtClean="0">
                <a:latin typeface="Constantia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itchFamily="18" charset="0"/>
              </a:rPr>
              <a:t>Неурон</a:t>
            </a:r>
            <a:r>
              <a:rPr lang="en-US" sz="1800" b="1" smtClean="0">
                <a:latin typeface="Constantia" pitchFamily="18" charset="0"/>
              </a:rPr>
              <a:t> </a:t>
            </a:r>
            <a:r>
              <a:rPr lang="en-US" altLang="en-US" sz="1800" b="1" smtClean="0">
                <a:latin typeface="Constantia" pitchFamily="18" charset="0"/>
              </a:rPr>
              <a:t>I</a:t>
            </a:r>
            <a:r>
              <a:rPr lang="en-US" sz="1800" b="1" smtClean="0">
                <a:latin typeface="Constantia" pitchFamily="18" charset="0"/>
              </a:rPr>
              <a:t>:</a:t>
            </a:r>
            <a:r>
              <a:rPr lang="en-US" sz="1800" smtClean="0">
                <a:latin typeface="Constantia" pitchFamily="18" charset="0"/>
              </a:rPr>
              <a:t> </a:t>
            </a:r>
            <a:r>
              <a:rPr lang="en-US" altLang="en-US" sz="1800" smtClean="0">
                <a:latin typeface="Constantia" pitchFamily="18" charset="0"/>
              </a:rPr>
              <a:t>ћелије 4. слоја ретине чији дендрити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садрже рецепторе - штапиће и чепиће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itchFamily="18" charset="0"/>
              </a:rPr>
              <a:t>Неурон</a:t>
            </a:r>
            <a:r>
              <a:rPr lang="en-US" sz="1800" b="1" smtClean="0">
                <a:latin typeface="Constantia" pitchFamily="18" charset="0"/>
              </a:rPr>
              <a:t> </a:t>
            </a:r>
            <a:r>
              <a:rPr lang="en-US" altLang="en-US" sz="1800" b="1" smtClean="0">
                <a:latin typeface="Constantia" pitchFamily="18" charset="0"/>
              </a:rPr>
              <a:t>II</a:t>
            </a:r>
            <a:r>
              <a:rPr lang="en-US" sz="1800" b="1" smtClean="0">
                <a:latin typeface="Constantia" pitchFamily="18" charset="0"/>
              </a:rPr>
              <a:t>:</a:t>
            </a:r>
            <a:r>
              <a:rPr lang="en-US" altLang="en-US" sz="1800" b="1" smtClean="0">
                <a:latin typeface="Constantia" pitchFamily="18" charset="0"/>
              </a:rPr>
              <a:t> </a:t>
            </a:r>
            <a:r>
              <a:rPr lang="en-US" altLang="en-US" sz="1800" smtClean="0">
                <a:latin typeface="Constantia" pitchFamily="18" charset="0"/>
              </a:rPr>
              <a:t>ћелије 6. слоја ретине -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stratum ganglionare retine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smtClean="0">
                <a:latin typeface="Constantia" pitchFamily="18" charset="0"/>
              </a:rPr>
              <a:t>Неурон III: </a:t>
            </a:r>
            <a:r>
              <a:rPr lang="en-GB" altLang="en-US" sz="1800" smtClean="0">
                <a:latin typeface="Constantia" pitchFamily="18" charset="0"/>
              </a:rPr>
              <a:t>ћелије 8. слоја ретине -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stratum ganglionare n. optici,</a:t>
            </a:r>
            <a:r>
              <a:rPr lang="en-US" altLang="en-US" sz="1800" smtClean="0">
                <a:latin typeface="Constantia" pitchFamily="18" charset="0"/>
              </a:rPr>
              <a:t> чији аксони формирају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n. opticus, </a:t>
            </a:r>
            <a:r>
              <a:rPr lang="en-US" altLang="en-US" sz="1800" smtClean="0">
                <a:latin typeface="Constantia" pitchFamily="18" charset="0"/>
              </a:rPr>
              <a:t>који излази из очне дупље и улази у лобању;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унутрашња влакна два </a:t>
            </a:r>
            <a:r>
              <a:rPr lang="en-GB" altLang="en-US" sz="1800" smtClean="0">
                <a:latin typeface="Constantia" pitchFamily="18" charset="0"/>
              </a:rPr>
              <a:t>n. opticus</a:t>
            </a:r>
            <a:r>
              <a:rPr lang="en-US" altLang="en-US" sz="1800" smtClean="0">
                <a:latin typeface="Constantia" pitchFamily="18" charset="0"/>
              </a:rPr>
              <a:t>-а се укрштају на бази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лобање формирајући видну раскрсницу (</a:t>
            </a:r>
            <a:r>
              <a:rPr lang="en-GB" altLang="en-US" sz="1800" smtClean="0">
                <a:latin typeface="Constantia" pitchFamily="18" charset="0"/>
              </a:rPr>
              <a:t>chiasma opticum)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и настаје </a:t>
            </a:r>
            <a:r>
              <a:rPr lang="en-GB" altLang="en-US" sz="1800" smtClean="0">
                <a:latin typeface="Constantia" pitchFamily="18" charset="0"/>
              </a:rPr>
              <a:t>tractus opticus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smtClean="0">
                <a:latin typeface="Constantia" pitchFamily="18" charset="0"/>
              </a:rPr>
              <a:t>Неурон IV: </a:t>
            </a:r>
            <a:r>
              <a:rPr lang="en-GB" altLang="en-US" sz="1800" smtClean="0">
                <a:latin typeface="Constantia" pitchFamily="18" charset="0"/>
              </a:rPr>
              <a:t>corpus geniculatum laterale </a:t>
            </a:r>
            <a:r>
              <a:rPr lang="en-US" altLang="en-US" sz="1800" smtClean="0">
                <a:latin typeface="Constantia" pitchFamily="18" charset="0"/>
              </a:rPr>
              <a:t>метаталамуса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Аксони неурона једра које се налази у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corpus geniculatum laterale</a:t>
            </a:r>
            <a:r>
              <a:rPr lang="en-US" altLang="en-US" sz="1800" smtClean="0">
                <a:latin typeface="Constantia" pitchFamily="18" charset="0"/>
              </a:rPr>
              <a:t> формирају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tractus geniculocalcarinus s. radiatio optica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који се завршава у примарном видном пољу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(area striata </a:t>
            </a:r>
            <a:r>
              <a:rPr lang="en-US" altLang="en-US" sz="1800" smtClean="0">
                <a:latin typeface="Constantia" pitchFamily="18" charset="0"/>
              </a:rPr>
              <a:t>окципиталног режња)</a:t>
            </a:r>
            <a:endParaRPr lang="en-US" sz="1800" b="1" smtClean="0">
              <a:latin typeface="Constantia" pitchFamily="18" charset="0"/>
            </a:endParaRPr>
          </a:p>
        </p:txBody>
      </p:sp>
      <p:pic>
        <p:nvPicPr>
          <p:cNvPr id="40963" name="Picture 4" descr="_0006 a"/>
          <p:cNvPicPr>
            <a:picLocks noChangeAspect="1" noChangeArrowheads="1"/>
          </p:cNvPicPr>
          <p:nvPr/>
        </p:nvPicPr>
        <p:blipFill>
          <a:blip r:embed="rId2" cstate="print"/>
          <a:srcRect l="36751" r="2887"/>
          <a:stretch>
            <a:fillRect/>
          </a:stretch>
        </p:blipFill>
        <p:spPr bwMode="auto">
          <a:xfrm>
            <a:off x="6191250" y="44450"/>
            <a:ext cx="30813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ChangeArrowheads="1"/>
          </p:cNvSpPr>
          <p:nvPr/>
        </p:nvSpPr>
        <p:spPr bwMode="auto">
          <a:xfrm>
            <a:off x="1285875" y="428625"/>
            <a:ext cx="63579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Помоћни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органи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ока</a:t>
            </a: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b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altLang="en-US" sz="3200" b="1">
                <a:solidFill>
                  <a:srgbClr val="9D323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(organa oculi accessoria)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85750" y="2000250"/>
            <a:ext cx="635793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1.</a:t>
            </a:r>
            <a:r>
              <a:rPr lang="sr-Cyrl-CS" altLang="en-US" sz="2000">
                <a:latin typeface="Comic Sans MS" pitchFamily="66" charset="0"/>
              </a:rPr>
              <a:t>мишићи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јабучице</a:t>
            </a:r>
            <a:r>
              <a:rPr lang="en-US" altLang="en-US" sz="2000">
                <a:latin typeface="Comic Sans MS" pitchFamily="66" charset="0"/>
              </a:rPr>
              <a:t> (musculi bulbi)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2.</a:t>
            </a:r>
            <a:r>
              <a:rPr lang="sr-Cyrl-CS" altLang="en-US" sz="2000">
                <a:latin typeface="Comic Sans MS" pitchFamily="66" charset="0"/>
              </a:rPr>
              <a:t>фасције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очне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дупље</a:t>
            </a:r>
            <a:r>
              <a:rPr lang="en-US" altLang="en-US" sz="2000">
                <a:latin typeface="Comic Sans MS" pitchFamily="66" charset="0"/>
              </a:rPr>
              <a:t>(fasciae orbitales)</a:t>
            </a:r>
          </a:p>
          <a:p>
            <a:pPr eaLnBrk="1" hangingPunct="1">
              <a:lnSpc>
                <a:spcPct val="150000"/>
              </a:lnSpc>
            </a:pPr>
            <a:r>
              <a:rPr lang="vi-VN" altLang="en-US" sz="2000">
                <a:latin typeface="Verdana" pitchFamily="34" charset="0"/>
              </a:rPr>
              <a:t>3.</a:t>
            </a:r>
            <a:r>
              <a:rPr lang="sr-Cyrl-CS" altLang="en-US" sz="2000">
                <a:latin typeface="Verdana" pitchFamily="34" charset="0"/>
              </a:rPr>
              <a:t>обрва</a:t>
            </a:r>
            <a:r>
              <a:rPr lang="vi-VN" altLang="en-US" sz="2000">
                <a:latin typeface="Verdana" pitchFamily="34" charset="0"/>
              </a:rPr>
              <a:t> </a:t>
            </a:r>
            <a:r>
              <a:rPr lang="sr-Cyrl-CS" altLang="en-US" sz="2000">
                <a:latin typeface="Verdana" pitchFamily="34" charset="0"/>
              </a:rPr>
              <a:t>или</a:t>
            </a:r>
            <a:r>
              <a:rPr lang="vi-VN" altLang="en-US" sz="2000">
                <a:latin typeface="Verdana" pitchFamily="34" charset="0"/>
              </a:rPr>
              <a:t> </a:t>
            </a:r>
            <a:r>
              <a:rPr lang="sr-Cyrl-CS" altLang="en-US" sz="2000">
                <a:latin typeface="Verdana" pitchFamily="34" charset="0"/>
              </a:rPr>
              <a:t>веђа</a:t>
            </a:r>
            <a:r>
              <a:rPr lang="vi-VN" altLang="en-US" sz="2000">
                <a:latin typeface="Verdana" pitchFamily="34" charset="0"/>
              </a:rPr>
              <a:t> (supercilia)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4.</a:t>
            </a:r>
            <a:r>
              <a:rPr lang="sr-Cyrl-CS" altLang="en-US" sz="2000">
                <a:latin typeface="Comic Sans MS" pitchFamily="66" charset="0"/>
              </a:rPr>
              <a:t>очни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капци</a:t>
            </a:r>
            <a:r>
              <a:rPr lang="en-US" altLang="en-US" sz="2000">
                <a:latin typeface="Comic Sans MS" pitchFamily="66" charset="0"/>
              </a:rPr>
              <a:t> (palpebrae)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5.</a:t>
            </a:r>
            <a:r>
              <a:rPr lang="sr-Cyrl-CS" altLang="en-US" sz="2000">
                <a:latin typeface="Comic Sans MS" pitchFamily="66" charset="0"/>
              </a:rPr>
              <a:t>вежњача</a:t>
            </a:r>
            <a:r>
              <a:rPr lang="en-US" altLang="en-US" sz="2000">
                <a:latin typeface="Comic Sans MS" pitchFamily="66" charset="0"/>
              </a:rPr>
              <a:t> (tunica conjuctiva)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6</a:t>
            </a:r>
            <a:r>
              <a:rPr lang="pt-BR" altLang="en-US" sz="2000">
                <a:latin typeface="Comic Sans MS" pitchFamily="66" charset="0"/>
              </a:rPr>
              <a:t>.</a:t>
            </a:r>
            <a:r>
              <a:rPr lang="sr-Cyrl-CS" altLang="en-US" sz="2000">
                <a:latin typeface="Comic Sans MS" pitchFamily="66" charset="0"/>
              </a:rPr>
              <a:t>масно</a:t>
            </a:r>
            <a:r>
              <a:rPr lang="pt-BR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тело</a:t>
            </a:r>
            <a:r>
              <a:rPr lang="pt-BR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орбите</a:t>
            </a:r>
            <a:r>
              <a:rPr lang="pt-BR" altLang="en-US" sz="2000">
                <a:latin typeface="Comic Sans MS" pitchFamily="66" charset="0"/>
              </a:rPr>
              <a:t> (corpus adiposum orbitae)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7.</a:t>
            </a:r>
            <a:r>
              <a:rPr lang="sr-Cyrl-CS" altLang="en-US" sz="2000">
                <a:latin typeface="Comic Sans MS" pitchFamily="66" charset="0"/>
              </a:rPr>
              <a:t>сузни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апарат</a:t>
            </a:r>
            <a:r>
              <a:rPr lang="en-US" altLang="en-US" sz="2000">
                <a:latin typeface="Comic Sans MS" pitchFamily="66" charset="0"/>
              </a:rPr>
              <a:t> (apparatus lacrimalis)</a:t>
            </a:r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2" cstate="print"/>
          <a:srcRect l="9625" t="6696" r="39838" b="37746"/>
          <a:stretch>
            <a:fillRect/>
          </a:stretch>
        </p:blipFill>
        <p:spPr bwMode="auto">
          <a:xfrm>
            <a:off x="5219700" y="1412875"/>
            <a:ext cx="36972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 cstate="print"/>
          <a:srcRect l="25195" t="27187" r="28516" b="20313"/>
          <a:stretch>
            <a:fillRect/>
          </a:stretch>
        </p:blipFill>
        <p:spPr bwMode="auto">
          <a:xfrm>
            <a:off x="5929313" y="4429125"/>
            <a:ext cx="2878137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 txBox="1">
            <a:spLocks noChangeArrowheads="1"/>
          </p:cNvSpPr>
          <p:nvPr/>
        </p:nvSpPr>
        <p:spPr bwMode="auto">
          <a:xfrm>
            <a:off x="0" y="984250"/>
            <a:ext cx="9144000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придодата епиталамусу</a:t>
            </a:r>
            <a:endParaRPr lang="en-GB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налази се: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   - уз задњи зид 3. мождане коморе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   - испод задњег дела</a:t>
            </a:r>
            <a:r>
              <a:rPr lang="en-GB" altLang="en-US" sz="2000">
                <a:latin typeface="Constantia" pitchFamily="18" charset="0"/>
              </a:rPr>
              <a:t> corpus callosum</a:t>
            </a:r>
            <a:br>
              <a:rPr lang="en-GB" altLang="en-US" sz="2000">
                <a:latin typeface="Constantia" pitchFamily="18" charset="0"/>
              </a:rPr>
            </a:br>
            <a:r>
              <a:rPr lang="en-GB" altLang="en-US" sz="2000">
                <a:latin typeface="Constantia" pitchFamily="18" charset="0"/>
              </a:rPr>
              <a:t>   - </a:t>
            </a:r>
            <a:r>
              <a:rPr lang="en-US" altLang="en-US" sz="2000">
                <a:latin typeface="Constantia" pitchFamily="18" charset="0"/>
              </a:rPr>
              <a:t>изнад </a:t>
            </a:r>
            <a:r>
              <a:rPr lang="en-GB" altLang="en-US" sz="2000">
                <a:latin typeface="Constantia" pitchFamily="18" charset="0"/>
              </a:rPr>
              <a:t>tectum mesencephalicum</a:t>
            </a:r>
            <a:endParaRPr lang="en-US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en-GB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Улога: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   - лучи мелатонин</a:t>
            </a:r>
            <a:br>
              <a:rPr lang="en-US" altLang="en-US" sz="2000">
                <a:latin typeface="Constantia" pitchFamily="18" charset="0"/>
              </a:rPr>
            </a:br>
            <a:r>
              <a:rPr lang="en-US" altLang="en-US" sz="2000">
                <a:latin typeface="Constantia" pitchFamily="18" charset="0"/>
              </a:rPr>
              <a:t>   - регулише циркадијални ритам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en-US" altLang="en-US" sz="200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>
                <a:latin typeface="Constantia" pitchFamily="18" charset="0"/>
              </a:rPr>
              <a:t>Након пубертета инволуира</a:t>
            </a:r>
          </a:p>
        </p:txBody>
      </p:sp>
      <p:sp>
        <p:nvSpPr>
          <p:cNvPr id="6147" name="Title 1"/>
          <p:cNvSpPr txBox="1">
            <a:spLocks noChangeArrowheads="1"/>
          </p:cNvSpPr>
          <p:nvPr/>
        </p:nvSpPr>
        <p:spPr bwMode="auto">
          <a:xfrm>
            <a:off x="0" y="333375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Епифиза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Epiphysis cerebri s. corpus pineale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pic>
        <p:nvPicPr>
          <p:cNvPr id="6148" name="Picture 3" descr="DorsalSurface"/>
          <p:cNvPicPr>
            <a:picLocks noChangeAspect="1" noChangeArrowheads="1"/>
          </p:cNvPicPr>
          <p:nvPr/>
        </p:nvPicPr>
        <p:blipFill>
          <a:blip r:embed="rId2" cstate="print"/>
          <a:srcRect t="8781" b="9091"/>
          <a:stretch>
            <a:fillRect/>
          </a:stretch>
        </p:blipFill>
        <p:spPr bwMode="auto">
          <a:xfrm>
            <a:off x="2844800" y="4797425"/>
            <a:ext cx="5895975" cy="20193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 cstate="print"/>
          <a:srcRect l="7771" r="37537" b="37401"/>
          <a:stretch>
            <a:fillRect/>
          </a:stretch>
        </p:blipFill>
        <p:spPr bwMode="auto">
          <a:xfrm>
            <a:off x="5003800" y="1484313"/>
            <a:ext cx="3740150" cy="3203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01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Орган</a:t>
            </a:r>
            <a:r>
              <a:rPr lang="en-U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C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слуха</a:t>
            </a:r>
            <a:r>
              <a:rPr lang="en-U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C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и</a:t>
            </a:r>
            <a:r>
              <a:rPr lang="en-U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C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равнотеже</a:t>
            </a:r>
            <a:r>
              <a:rPr lang="en-U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en-U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r>
              <a:rPr lang="en-US" altLang="en-US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(Organum vestibulocochleare)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284288"/>
            <a:ext cx="822007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i="1" smtClean="0">
                <a:latin typeface="Comic Sans MS" pitchFamily="66" charset="0"/>
              </a:rPr>
              <a:t>I</a:t>
            </a:r>
            <a:r>
              <a:rPr lang="en-US" altLang="en-US" sz="2400" b="1" i="1" smtClean="0">
                <a:latin typeface="Comic Sans MS" pitchFamily="66" charset="0"/>
              </a:rPr>
              <a:t> :</a:t>
            </a:r>
            <a:r>
              <a:rPr lang="en-GB" altLang="en-US" sz="2400" b="1" i="1" smtClean="0">
                <a:latin typeface="Comic Sans MS" pitchFamily="66" charset="0"/>
              </a:rPr>
              <a:t> </a:t>
            </a:r>
            <a:r>
              <a:rPr lang="en-US" altLang="en-US" sz="2400" b="1" i="1" smtClean="0">
                <a:latin typeface="Comic Sans MS" pitchFamily="66" charset="0"/>
              </a:rPr>
              <a:t>Главни:</a:t>
            </a:r>
            <a:r>
              <a:rPr lang="en-US" altLang="en-US" sz="2000" smtClean="0">
                <a:latin typeface="Comic Sans MS" pitchFamily="66" charset="0"/>
              </a:rPr>
              <a:t/>
            </a:r>
            <a:br>
              <a:rPr lang="en-US" altLang="en-US" sz="2000" smtClean="0">
                <a:latin typeface="Comic Sans MS" pitchFamily="66" charset="0"/>
              </a:rPr>
            </a:br>
            <a:r>
              <a:rPr lang="en-US" altLang="en-US" sz="2000" smtClean="0">
                <a:latin typeface="Comic Sans MS" pitchFamily="66" charset="0"/>
              </a:rPr>
              <a:t>1) унутрашње ухо (</a:t>
            </a:r>
            <a:r>
              <a:rPr lang="en-GB" altLang="en-US" sz="2000" smtClean="0">
                <a:latin typeface="Comic Sans MS" pitchFamily="66" charset="0"/>
              </a:rPr>
              <a:t>auris interna)</a:t>
            </a:r>
            <a:br>
              <a:rPr lang="en-GB" altLang="en-US" sz="2000" smtClean="0">
                <a:latin typeface="Comic Sans MS" pitchFamily="66" charset="0"/>
              </a:rPr>
            </a:br>
            <a:r>
              <a:rPr lang="en-US" altLang="en-US" sz="2000" smtClean="0">
                <a:latin typeface="Comic Sans MS" pitchFamily="66" charset="0"/>
              </a:rPr>
              <a:t>2) </a:t>
            </a:r>
            <a:r>
              <a:rPr lang="en-GB" altLang="en-US" sz="2000" smtClean="0">
                <a:latin typeface="Comic Sans MS" pitchFamily="66" charset="0"/>
              </a:rPr>
              <a:t>n. vestibulocochlearis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altLang="en-US" sz="200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 b="1" i="1" smtClean="0">
                <a:latin typeface="Comic Sans MS" pitchFamily="66" charset="0"/>
              </a:rPr>
              <a:t>II Помоћни органи за прихватање и спровођење звучних таласа до унутрашњег уха</a:t>
            </a:r>
            <a:r>
              <a:rPr lang="en-GB" altLang="en-US" sz="2400" b="1" i="1" smtClean="0">
                <a:latin typeface="Comic Sans MS" pitchFamily="66" charset="0"/>
              </a:rPr>
              <a:t>:</a:t>
            </a:r>
            <a:endParaRPr lang="en-US" altLang="en-US" sz="2400" b="1" i="1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 smtClean="0">
                <a:latin typeface="Comic Sans MS" pitchFamily="66" charset="0"/>
              </a:rPr>
              <a:t>     1) спољашње ухо (</a:t>
            </a:r>
            <a:r>
              <a:rPr lang="en-GB" altLang="en-US" sz="2000" smtClean="0">
                <a:latin typeface="Comic Sans MS" pitchFamily="66" charset="0"/>
              </a:rPr>
              <a:t>auris externa)</a:t>
            </a:r>
            <a:br>
              <a:rPr lang="en-GB" altLang="en-US" sz="2000" smtClean="0">
                <a:latin typeface="Comic Sans MS" pitchFamily="66" charset="0"/>
              </a:rPr>
            </a:br>
            <a:r>
              <a:rPr lang="en-US" altLang="en-US" sz="2000" smtClean="0">
                <a:latin typeface="Comic Sans MS" pitchFamily="66" charset="0"/>
              </a:rPr>
              <a:t>2) средње ухо (</a:t>
            </a:r>
            <a:r>
              <a:rPr lang="en-GB" altLang="en-US" sz="2000" smtClean="0">
                <a:latin typeface="Comic Sans MS" pitchFamily="66" charset="0"/>
              </a:rPr>
              <a:t>auris media)</a:t>
            </a:r>
            <a:r>
              <a:rPr lang="en-US" altLang="en-US" sz="2000" smtClean="0">
                <a:latin typeface="Comic Sans MS" pitchFamily="66" charset="0"/>
              </a:rPr>
              <a:t/>
            </a:r>
            <a:br>
              <a:rPr lang="en-US" altLang="en-US" sz="2000" smtClean="0">
                <a:latin typeface="Comic Sans MS" pitchFamily="66" charset="0"/>
              </a:rPr>
            </a:br>
            <a:endParaRPr lang="en-US" altLang="en-US" sz="2000" smtClean="0">
              <a:latin typeface="Comic Sans MS" pitchFamily="66" charset="0"/>
            </a:endParaRPr>
          </a:p>
        </p:txBody>
      </p:sp>
      <p:pic>
        <p:nvPicPr>
          <p:cNvPr id="4301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5792" t="20235" r="26436" b="28172"/>
          <a:stretch>
            <a:fillRect/>
          </a:stretch>
        </p:blipFill>
        <p:spPr>
          <a:xfrm>
            <a:off x="4572000" y="4005263"/>
            <a:ext cx="4078288" cy="2547937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Rot="1" noChangeArrowheads="1"/>
          </p:cNvSpPr>
          <p:nvPr/>
        </p:nvSpPr>
        <p:spPr bwMode="auto">
          <a:xfrm>
            <a:off x="2214563" y="641350"/>
            <a:ext cx="5214937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/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Ухо -</a:t>
            </a:r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Подела</a:t>
            </a:r>
            <a:endParaRPr lang="en-US" sz="30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285750" y="1500188"/>
            <a:ext cx="864393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• </a:t>
            </a:r>
            <a:r>
              <a:rPr lang="sr-Cyrl-CS" altLang="en-US" sz="2000">
                <a:latin typeface="Comic Sans MS" pitchFamily="66" charset="0"/>
              </a:rPr>
              <a:t>Спољашње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ухо</a:t>
            </a:r>
            <a:r>
              <a:rPr lang="en-US" altLang="en-US" sz="2000">
                <a:latin typeface="Comic Sans MS" pitchFamily="66" charset="0"/>
              </a:rPr>
              <a:t> (auris externa)</a:t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• </a:t>
            </a:r>
            <a:r>
              <a:rPr lang="sr-Cyrl-CS" altLang="en-US" sz="2000">
                <a:latin typeface="Comic Sans MS" pitchFamily="66" charset="0"/>
              </a:rPr>
              <a:t>Средњ</a:t>
            </a:r>
            <a:r>
              <a:rPr lang="en-US" altLang="en-US" sz="2000">
                <a:latin typeface="Comic Sans MS" pitchFamily="66" charset="0"/>
              </a:rPr>
              <a:t>e </a:t>
            </a:r>
            <a:r>
              <a:rPr lang="sr-Cyrl-CS" altLang="en-US" sz="2000">
                <a:latin typeface="Comic Sans MS" pitchFamily="66" charset="0"/>
              </a:rPr>
              <a:t>ухо</a:t>
            </a:r>
            <a:r>
              <a:rPr lang="en-US" altLang="en-US" sz="2000">
                <a:latin typeface="Comic Sans MS" pitchFamily="66" charset="0"/>
              </a:rPr>
              <a:t> (auris media)</a:t>
            </a:r>
            <a:br>
              <a:rPr lang="en-US" altLang="en-US" sz="2000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sz="2000">
                <a:latin typeface="Comic Sans MS" pitchFamily="66" charset="0"/>
              </a:rPr>
              <a:t>• </a:t>
            </a:r>
            <a:r>
              <a:rPr lang="sr-Cyrl-CS" altLang="en-US" sz="2000">
                <a:latin typeface="Comic Sans MS" pitchFamily="66" charset="0"/>
              </a:rPr>
              <a:t>Унутрашње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ухо</a:t>
            </a:r>
            <a:r>
              <a:rPr lang="en-US" altLang="en-US" sz="2000">
                <a:latin typeface="Comic Sans MS" pitchFamily="66" charset="0"/>
              </a:rPr>
              <a:t> (auris interna)</a:t>
            </a:r>
          </a:p>
          <a:p>
            <a:pPr eaLnBrk="1" hangingPunct="1">
              <a:lnSpc>
                <a:spcPct val="150000"/>
              </a:lnSpc>
            </a:pPr>
            <a:endParaRPr lang="en-US" altLang="en-US" sz="2000">
              <a:latin typeface="Comic Sans MS" pitchFamily="66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en-US" sz="2000">
              <a:latin typeface="Comic Sans MS" pitchFamily="66" charset="0"/>
            </a:endParaRPr>
          </a:p>
        </p:txBody>
      </p:sp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2" cstate="print"/>
          <a:srcRect l="25792" t="20235" r="26436" b="28172"/>
          <a:stretch>
            <a:fillRect/>
          </a:stretch>
        </p:blipFill>
        <p:spPr bwMode="auto">
          <a:xfrm>
            <a:off x="4356100" y="2997200"/>
            <a:ext cx="4660900" cy="31448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 noChangeArrowheads="1"/>
          </p:cNvSpPr>
          <p:nvPr/>
        </p:nvSpPr>
        <p:spPr bwMode="auto">
          <a:xfrm>
            <a:off x="107950" y="1127125"/>
            <a:ext cx="8969375" cy="222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sz="2000" b="1">
                <a:latin typeface="Comic Sans MS" pitchFamily="66" charset="0"/>
              </a:rPr>
              <a:t>ДЕЛОВИ</a:t>
            </a:r>
            <a:r>
              <a:rPr lang="en-US" altLang="en-US" sz="2000" b="1">
                <a:latin typeface="Comic Sans MS" pitchFamily="66" charset="0"/>
              </a:rPr>
              <a:t>:</a:t>
            </a:r>
          </a:p>
          <a:p>
            <a:pPr eaLnBrk="1" hangingPunct="1">
              <a:buFontTx/>
              <a:buAutoNum type="arabicParenR"/>
            </a:pPr>
            <a:r>
              <a:rPr 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Ушна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шкољка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fr-FR" altLang="en-US" sz="2000" b="1">
                <a:latin typeface="Comic Sans MS" pitchFamily="66" charset="0"/>
              </a:rPr>
              <a:t>(</a:t>
            </a:r>
            <a:r>
              <a:rPr lang="en-US" altLang="en-US" sz="2000" b="1" i="1">
                <a:latin typeface="Comic Sans MS" pitchFamily="66" charset="0"/>
              </a:rPr>
              <a:t>auricula</a:t>
            </a:r>
            <a:r>
              <a:rPr lang="fr-FR" altLang="en-US" sz="2000" b="1" i="1">
                <a:latin typeface="Comic Sans MS" pitchFamily="66" charset="0"/>
              </a:rPr>
              <a:t>)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br>
              <a:rPr lang="en-US" altLang="en-US" sz="2000" b="1" i="1">
                <a:latin typeface="Comic Sans MS" pitchFamily="66" charset="0"/>
              </a:rPr>
            </a:br>
            <a:endParaRPr lang="en-US" altLang="en-US" sz="2000" b="1" i="1">
              <a:latin typeface="Comic Sans MS" pitchFamily="66" charset="0"/>
            </a:endParaRPr>
          </a:p>
          <a:p>
            <a:pPr eaLnBrk="1" hangingPunct="1">
              <a:buFontTx/>
              <a:buAutoNum type="arabicParenR"/>
            </a:pPr>
            <a:r>
              <a:rPr 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Спољашњи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ушни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канал</a:t>
            </a:r>
            <a:r>
              <a:rPr lang="en-US" altLang="en-US" sz="2000">
                <a:latin typeface="Comic Sans MS" pitchFamily="66" charset="0"/>
              </a:rPr>
              <a:t> (</a:t>
            </a:r>
            <a:r>
              <a:rPr lang="en-US" altLang="en-US" sz="2000" b="1" i="1">
                <a:latin typeface="Comic Sans MS" pitchFamily="66" charset="0"/>
              </a:rPr>
              <a:t>meatus acusticus externus</a:t>
            </a:r>
            <a:r>
              <a:rPr lang="en-US" altLang="en-US" sz="2000" i="1">
                <a:latin typeface="Comic Sans MS" pitchFamily="66" charset="0"/>
              </a:rPr>
              <a:t>) - дужина </a:t>
            </a:r>
            <a:r>
              <a:rPr lang="en-US" altLang="en-US" sz="2000" i="1">
                <a:latin typeface="Times New Roman" pitchFamily="18" charset="0"/>
              </a:rPr>
              <a:t>~ 3цм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endParaRPr lang="en-US" altLang="en-US" sz="2000" i="1">
              <a:latin typeface="Comic Sans MS" pitchFamily="66" charset="0"/>
            </a:endParaRP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* </a:t>
            </a:r>
            <a:r>
              <a:rPr lang="sr-Cyrl-CS" altLang="en-US" sz="2000" b="1">
                <a:latin typeface="Comic Sans MS" pitchFamily="66" charset="0"/>
              </a:rPr>
              <a:t>Бубна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опна</a:t>
            </a:r>
            <a:r>
              <a:rPr lang="en-US" altLang="en-US" sz="2000" b="1">
                <a:latin typeface="Comic Sans MS" pitchFamily="66" charset="0"/>
              </a:rPr>
              <a:t> (</a:t>
            </a:r>
            <a:r>
              <a:rPr lang="en-US" altLang="en-US" sz="2000" b="1" i="1">
                <a:latin typeface="Comic Sans MS" pitchFamily="66" charset="0"/>
              </a:rPr>
              <a:t>membrana tympani) - </a:t>
            </a:r>
            <a:r>
              <a:rPr lang="en-US" altLang="en-US" sz="2000" i="1">
                <a:latin typeface="Comic Sans MS" pitchFamily="66" charset="0"/>
              </a:rPr>
              <a:t>на дну спољашњег слушног </a:t>
            </a:r>
          </a:p>
          <a:p>
            <a:pPr eaLnBrk="1" hangingPunct="1"/>
            <a:r>
              <a:rPr lang="en-US" altLang="en-US" sz="2000" i="1">
                <a:latin typeface="Comic Sans MS" pitchFamily="66" charset="0"/>
              </a:rPr>
              <a:t>   канала, тј.на  граници са бубном дупљом</a:t>
            </a:r>
            <a:endParaRPr lang="en-US" altLang="en-US" sz="2000">
              <a:latin typeface="Comic Sans MS" pitchFamily="66" charset="0"/>
            </a:endParaRPr>
          </a:p>
        </p:txBody>
      </p:sp>
      <p:sp>
        <p:nvSpPr>
          <p:cNvPr id="33795" name="Rectangle 2"/>
          <p:cNvSpPr txBox="1">
            <a:spLocks noRot="1" noChangeArrowheads="1"/>
          </p:cNvSpPr>
          <p:nvPr/>
        </p:nvSpPr>
        <p:spPr bwMode="auto">
          <a:xfrm>
            <a:off x="1500188" y="65088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Спољашње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ухо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(auris externa)</a:t>
            </a:r>
            <a:endParaRPr lang="en-US" sz="30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2" cstate="print"/>
          <a:srcRect l="25792" t="20235" r="26436" b="28172"/>
          <a:stretch>
            <a:fillRect/>
          </a:stretch>
        </p:blipFill>
        <p:spPr bwMode="auto">
          <a:xfrm>
            <a:off x="2197100" y="3644900"/>
            <a:ext cx="4657725" cy="31448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ChangeArrowheads="1"/>
          </p:cNvSpPr>
          <p:nvPr/>
        </p:nvSpPr>
        <p:spPr bwMode="auto">
          <a:xfrm>
            <a:off x="252413" y="4219575"/>
            <a:ext cx="850106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sz="2000" b="1">
                <a:latin typeface="Comic Sans MS" pitchFamily="66" charset="0"/>
              </a:rPr>
              <a:t>ДЕЛОВИ</a:t>
            </a:r>
            <a:r>
              <a:rPr lang="en-US" altLang="en-US" sz="2000" b="1">
                <a:latin typeface="Comic Sans MS" pitchFamily="66" charset="0"/>
              </a:rPr>
              <a:t>:</a:t>
            </a:r>
          </a:p>
          <a:p>
            <a:pPr eaLnBrk="1" hangingPunct="1">
              <a:buFontTx/>
              <a:buAutoNum type="arabicParenR"/>
            </a:pP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Бубна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дупља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fr-FR" altLang="en-US" sz="2000" b="1">
                <a:latin typeface="Comic Sans MS" pitchFamily="66" charset="0"/>
              </a:rPr>
              <a:t>(</a:t>
            </a:r>
            <a:r>
              <a:rPr lang="en-US" altLang="en-US" sz="2000" b="1" i="1">
                <a:latin typeface="Comic Sans MS" pitchFamily="66" charset="0"/>
              </a:rPr>
              <a:t>cav</a:t>
            </a:r>
            <a:r>
              <a:rPr lang="en-GB" altLang="en-US" sz="2000" b="1" i="1">
                <a:latin typeface="Comic Sans MS" pitchFamily="66" charset="0"/>
              </a:rPr>
              <a:t>itas</a:t>
            </a:r>
            <a:r>
              <a:rPr lang="en-US" altLang="en-US" sz="2000" b="1" i="1">
                <a:latin typeface="Comic Sans MS" pitchFamily="66" charset="0"/>
              </a:rPr>
              <a:t> tympani</a:t>
            </a:r>
            <a:r>
              <a:rPr lang="en-GB" altLang="en-US" sz="2000" b="1" i="1">
                <a:latin typeface="Comic Sans MS" pitchFamily="66" charset="0"/>
              </a:rPr>
              <a:t>ca</a:t>
            </a:r>
            <a:r>
              <a:rPr lang="fr-FR" altLang="en-US" sz="2000" b="1" i="1">
                <a:latin typeface="Comic Sans MS" pitchFamily="66" charset="0"/>
              </a:rPr>
              <a:t>)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br>
              <a:rPr lang="en-US" altLang="en-US" sz="2000" b="1" i="1">
                <a:latin typeface="Comic Sans MS" pitchFamily="66" charset="0"/>
              </a:rPr>
            </a:br>
            <a:endParaRPr lang="en-US" altLang="en-US" sz="2000" b="1" i="1">
              <a:latin typeface="Comic Sans MS" pitchFamily="66" charset="0"/>
            </a:endParaRPr>
          </a:p>
          <a:p>
            <a:pPr eaLnBrk="1" hangingPunct="1">
              <a:buFontTx/>
              <a:buAutoNum type="arabicParenR"/>
            </a:pP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Еустахијева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слушна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туба</a:t>
            </a:r>
            <a:r>
              <a:rPr lang="en-US" altLang="en-US" sz="2000" b="1">
                <a:latin typeface="Comic Sans MS" pitchFamily="66" charset="0"/>
              </a:rPr>
              <a:t> (</a:t>
            </a:r>
            <a:r>
              <a:rPr lang="en-US" altLang="en-US" sz="2000" b="1" i="1">
                <a:latin typeface="Comic Sans MS" pitchFamily="66" charset="0"/>
              </a:rPr>
              <a:t>tuba auditiva)</a:t>
            </a:r>
            <a:br>
              <a:rPr lang="en-US" altLang="en-US" sz="2000" b="1" i="1">
                <a:latin typeface="Comic Sans MS" pitchFamily="66" charset="0"/>
              </a:rPr>
            </a:br>
            <a:endParaRPr lang="en-US" altLang="en-US" sz="2000" i="1">
              <a:latin typeface="Comic Sans MS" pitchFamily="66" charset="0"/>
            </a:endParaRPr>
          </a:p>
          <a:p>
            <a:pPr eaLnBrk="1" hangingPunct="1"/>
            <a:r>
              <a:rPr lang="en-US" altLang="en-US" sz="2000" b="1">
                <a:latin typeface="Comic Sans MS" pitchFamily="66" charset="0"/>
              </a:rPr>
              <a:t>3)  </a:t>
            </a:r>
            <a:r>
              <a:rPr lang="sr-Cyrl-CS" altLang="en-US" sz="2000" b="1">
                <a:latin typeface="Comic Sans MS" pitchFamily="66" charset="0"/>
              </a:rPr>
              <a:t>Мастоидна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пећина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en-US" altLang="en-US" sz="2000">
                <a:latin typeface="Comic Sans MS" pitchFamily="66" charset="0"/>
              </a:rPr>
              <a:t>(</a:t>
            </a:r>
            <a:r>
              <a:rPr lang="en-US" altLang="en-US" sz="2000" b="1" i="1">
                <a:latin typeface="Comic Sans MS" pitchFamily="66" charset="0"/>
              </a:rPr>
              <a:t>antrum mastoideum</a:t>
            </a:r>
            <a:r>
              <a:rPr lang="en-US" altLang="en-US" sz="2000" i="1">
                <a:latin typeface="Comic Sans MS" pitchFamily="66" charset="0"/>
              </a:rPr>
              <a:t>)  </a:t>
            </a:r>
            <a:r>
              <a:rPr lang="sr-Cyrl-CS" altLang="en-US" sz="2000" b="1" i="1">
                <a:latin typeface="Comic Sans MS" pitchFamily="66" charset="0"/>
              </a:rPr>
              <a:t>и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мастоидне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ћелије</a:t>
            </a:r>
            <a:r>
              <a:rPr lang="en-US" altLang="en-US" sz="2000" b="1" i="1">
                <a:latin typeface="Comic Sans MS" pitchFamily="66" charset="0"/>
              </a:rPr>
              <a:t/>
            </a:r>
            <a:br>
              <a:rPr lang="en-US" altLang="en-US" sz="2000" b="1" i="1">
                <a:latin typeface="Comic Sans MS" pitchFamily="66" charset="0"/>
              </a:rPr>
            </a:br>
            <a:r>
              <a:rPr lang="en-US" altLang="en-US" sz="2000" b="1" i="1">
                <a:latin typeface="Comic Sans MS" pitchFamily="66" charset="0"/>
              </a:rPr>
              <a:t>    (celulae mastoideae)</a:t>
            </a:r>
            <a:r>
              <a:rPr lang="en-US" altLang="en-US" sz="2000" i="1">
                <a:latin typeface="Comic Sans MS" pitchFamily="66" charset="0"/>
              </a:rPr>
              <a:t/>
            </a:r>
            <a:br>
              <a:rPr lang="en-US" altLang="en-US" sz="2000" i="1">
                <a:latin typeface="Comic Sans MS" pitchFamily="66" charset="0"/>
              </a:rPr>
            </a:br>
            <a:endParaRPr lang="en-US" altLang="en-US" sz="2000">
              <a:latin typeface="Comic Sans MS" pitchFamily="66" charset="0"/>
            </a:endParaRPr>
          </a:p>
        </p:txBody>
      </p:sp>
      <p:sp>
        <p:nvSpPr>
          <p:cNvPr id="34819" name="Rectangle 2"/>
          <p:cNvSpPr txBox="1">
            <a:spLocks noRot="1" noChangeArrowheads="1"/>
          </p:cNvSpPr>
          <p:nvPr/>
        </p:nvSpPr>
        <p:spPr bwMode="auto">
          <a:xfrm>
            <a:off x="1714500" y="209550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Средње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ухо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(auris mediaa)</a:t>
            </a:r>
            <a:endParaRPr lang="en-US" sz="30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 cstate="print"/>
          <a:srcRect l="25792" t="20235" r="26436" b="28172"/>
          <a:stretch>
            <a:fillRect/>
          </a:stretch>
        </p:blipFill>
        <p:spPr bwMode="auto">
          <a:xfrm>
            <a:off x="2197100" y="1204913"/>
            <a:ext cx="4657725" cy="314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 txBox="1">
            <a:spLocks noRot="1" noChangeArrowheads="1"/>
          </p:cNvSpPr>
          <p:nvPr/>
        </p:nvSpPr>
        <p:spPr bwMode="auto">
          <a:xfrm>
            <a:off x="1260475" y="44450"/>
            <a:ext cx="66436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/>
            <a:r>
              <a:rPr lang="sr-Cyrl-CS" altLang="en-US" sz="29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Бубна дупља</a:t>
            </a:r>
            <a:r>
              <a:rPr lang="en-US" altLang="en-US" sz="29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(cav</a:t>
            </a:r>
            <a:r>
              <a:rPr lang="en-GB" altLang="en-US" sz="29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itas</a:t>
            </a:r>
            <a:r>
              <a:rPr lang="en-US" altLang="en-US" sz="29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tympani</a:t>
            </a:r>
            <a:r>
              <a:rPr lang="en-GB" altLang="en-US" sz="29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ca</a:t>
            </a:r>
            <a:r>
              <a:rPr lang="en-US" altLang="en-US" sz="29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)</a:t>
            </a:r>
            <a:endParaRPr lang="en-US" sz="29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7107" name="Picture 4"/>
          <p:cNvPicPr>
            <a:picLocks noChangeAspect="1" noChangeArrowheads="1"/>
          </p:cNvPicPr>
          <p:nvPr/>
        </p:nvPicPr>
        <p:blipFill>
          <a:blip r:embed="rId2" cstate="print"/>
          <a:srcRect l="8949" t="7304" r="38239" b="45625"/>
          <a:stretch>
            <a:fillRect/>
          </a:stretch>
        </p:blipFill>
        <p:spPr bwMode="auto">
          <a:xfrm>
            <a:off x="4140200" y="3644900"/>
            <a:ext cx="4635500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396875" y="1054100"/>
            <a:ext cx="8712200" cy="374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* налази се у пирамиди темпоралне кости, испуњена ваздухом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* има 6 зидова: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спољашњи зид највећим делом чини бубна опна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унутрашњи зид чини границу са унутрашњим ухом; на овом зиду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су </a:t>
            </a:r>
            <a:r>
              <a:rPr lang="en-GB" altLang="en-US" sz="2000">
                <a:latin typeface="Comic Sans MS" pitchFamily="66" charset="0"/>
              </a:rPr>
              <a:t>fenestra vestibuli </a:t>
            </a:r>
            <a:r>
              <a:rPr lang="en-US" altLang="en-US" sz="2000">
                <a:latin typeface="Comic Sans MS" pitchFamily="66" charset="0"/>
              </a:rPr>
              <a:t>и </a:t>
            </a:r>
            <a:r>
              <a:rPr lang="en-GB" altLang="en-US" sz="2000">
                <a:latin typeface="Comic Sans MS" pitchFamily="66" charset="0"/>
              </a:rPr>
              <a:t>fenestra cocleae</a:t>
            </a:r>
            <a:r>
              <a:rPr lang="en-US" altLang="en-US" sz="2000">
                <a:latin typeface="Comic Sans MS" pitchFamily="66" charset="0"/>
              </a:rPr>
              <a:t> преко којих комуницира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  са унутрашњим ухом; на овм зиду се налази и канал </a:t>
            </a:r>
            <a:r>
              <a:rPr lang="en-GB" altLang="en-US" sz="2000">
                <a:latin typeface="Comic Sans MS" pitchFamily="66" charset="0"/>
              </a:rPr>
              <a:t>n. facialis-a</a:t>
            </a:r>
            <a:endParaRPr lang="en-US" altLang="en-US" sz="2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на предњем зиду је задњи отвор слушне тубе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  - на задњем зиду је улаз у мастоидну пећину</a:t>
            </a:r>
          </a:p>
          <a:p>
            <a:pPr eaLnBrk="1" hangingPunct="1"/>
            <a:endParaRPr lang="en-US" altLang="en-US" sz="2000">
              <a:latin typeface="Comic Sans MS" pitchFamily="66" charset="0"/>
            </a:endParaRPr>
          </a:p>
          <a:p>
            <a:pPr eaLnBrk="1" hangingPunct="1"/>
            <a:endParaRPr lang="en-US" altLang="en-US" sz="2000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*</a:t>
            </a:r>
            <a:r>
              <a:rPr lang="sr-Cyrl-CS" altLang="en-US" sz="2000">
                <a:latin typeface="Comic Sans MS" pitchFamily="66" charset="0"/>
              </a:rPr>
              <a:t> Слушне кошчице </a:t>
            </a:r>
            <a:r>
              <a:rPr lang="en-US" altLang="en-US" sz="2000">
                <a:latin typeface="Comic Sans MS" pitchFamily="66" charset="0"/>
              </a:rPr>
              <a:t>се налазе</a:t>
            </a: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  у бубној дупљи</a:t>
            </a:r>
            <a:r>
              <a:rPr lang="sr-Cyrl-CS" altLang="en-US" sz="2000">
                <a:latin typeface="Comic Sans MS" pitchFamily="66" charset="0"/>
              </a:rPr>
              <a:t> </a:t>
            </a:r>
            <a:endParaRPr lang="sr-Cyrl-CS" altLang="en-US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 txBox="1">
            <a:spLocks noRot="1" noChangeArrowheads="1"/>
          </p:cNvSpPr>
          <p:nvPr/>
        </p:nvSpPr>
        <p:spPr bwMode="auto">
          <a:xfrm>
            <a:off x="1357313" y="212725"/>
            <a:ext cx="66436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eaLnBrk="1" hangingPunct="1"/>
            <a:r>
              <a:rPr lang="sr-Cyrl-CS" altLang="en-US" sz="29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Слушне</a:t>
            </a:r>
            <a:r>
              <a:rPr lang="en-US" altLang="en-US" sz="29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29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кошчице</a:t>
            </a:r>
            <a:r>
              <a:rPr lang="en-US" altLang="en-US" sz="29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(ossicula auditus)</a:t>
            </a:r>
            <a:endParaRPr lang="en-US" sz="2900" b="1">
              <a:solidFill>
                <a:srgbClr val="FF8D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48131" name="TextBox 5"/>
          <p:cNvSpPr txBox="1">
            <a:spLocks noChangeArrowheads="1"/>
          </p:cNvSpPr>
          <p:nvPr/>
        </p:nvSpPr>
        <p:spPr bwMode="auto">
          <a:xfrm>
            <a:off x="357188" y="1214438"/>
            <a:ext cx="29178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sr-Cyrl-CS" altLang="en-US" sz="2400" b="1">
                <a:latin typeface="Comic Sans MS" pitchFamily="66" charset="0"/>
              </a:rPr>
              <a:t>Чекић</a:t>
            </a:r>
            <a:r>
              <a:rPr lang="en-US" altLang="en-US" sz="2400" b="1">
                <a:latin typeface="Comic Sans MS" pitchFamily="66" charset="0"/>
              </a:rPr>
              <a:t> – malleus</a:t>
            </a:r>
            <a:br>
              <a:rPr lang="en-US" altLang="en-US" sz="2400" b="1">
                <a:latin typeface="Comic Sans MS" pitchFamily="66" charset="0"/>
              </a:rPr>
            </a:br>
            <a:r>
              <a:rPr lang="sr-Cyrl-CS" altLang="en-US" sz="2400" b="1">
                <a:latin typeface="Comic Sans MS" pitchFamily="66" charset="0"/>
              </a:rPr>
              <a:t>Наковањ</a:t>
            </a:r>
            <a:r>
              <a:rPr lang="en-US" altLang="en-US" sz="2400" b="1">
                <a:latin typeface="Comic Sans MS" pitchFamily="66" charset="0"/>
              </a:rPr>
              <a:t> – incus</a:t>
            </a:r>
            <a:br>
              <a:rPr lang="en-US" altLang="en-US" sz="2400" b="1">
                <a:latin typeface="Comic Sans MS" pitchFamily="66" charset="0"/>
              </a:rPr>
            </a:br>
            <a:r>
              <a:rPr lang="sr-Cyrl-CS" altLang="en-US" sz="2400" b="1">
                <a:latin typeface="Comic Sans MS" pitchFamily="66" charset="0"/>
              </a:rPr>
              <a:t>Узенгија</a:t>
            </a:r>
            <a:r>
              <a:rPr lang="en-US" altLang="en-US" sz="2400" b="1">
                <a:latin typeface="Comic Sans MS" pitchFamily="66" charset="0"/>
              </a:rPr>
              <a:t> - stapes</a:t>
            </a: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 cstate="print"/>
          <a:srcRect l="7751" t="18587" r="40822" b="49429"/>
          <a:stretch>
            <a:fillRect/>
          </a:stretch>
        </p:blipFill>
        <p:spPr bwMode="auto">
          <a:xfrm>
            <a:off x="785813" y="2857500"/>
            <a:ext cx="75184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3565525" y="1270000"/>
            <a:ext cx="554355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en-US">
                <a:latin typeface="Comic Sans MS" pitchFamily="66" charset="0"/>
              </a:rPr>
              <a:t>- </a:t>
            </a:r>
            <a:r>
              <a:rPr lang="en-GB" altLang="en-US">
                <a:latin typeface="Comic Sans MS" pitchFamily="66" charset="0"/>
              </a:rPr>
              <a:t>Malleus</a:t>
            </a:r>
            <a:r>
              <a:rPr lang="en-US" altLang="en-US">
                <a:latin typeface="Comic Sans MS" pitchFamily="66" charset="0"/>
              </a:rPr>
              <a:t> је везан за бубну опну, док</a:t>
            </a:r>
            <a:r>
              <a:rPr lang="en-GB" altLang="en-US">
                <a:latin typeface="Comic Sans MS" pitchFamily="66" charset="0"/>
              </a:rPr>
              <a:t> stapes</a:t>
            </a:r>
            <a:r>
              <a:rPr lang="en-US" altLang="en-US">
                <a:latin typeface="Comic Sans MS" pitchFamily="66" charset="0"/>
              </a:rPr>
              <a:t>, </a:t>
            </a:r>
          </a:p>
          <a:p>
            <a:pPr eaLnBrk="1" hangingPunct="1">
              <a:buFont typeface="Arial" charset="0"/>
              <a:buNone/>
            </a:pPr>
            <a:r>
              <a:rPr lang="en-US" altLang="en-US">
                <a:latin typeface="Comic Sans MS" pitchFamily="66" charset="0"/>
              </a:rPr>
              <a:t>  својом базом улази у </a:t>
            </a:r>
            <a:r>
              <a:rPr lang="en-GB" altLang="en-US">
                <a:latin typeface="Comic Sans MS" pitchFamily="66" charset="0"/>
              </a:rPr>
              <a:t>fenestru vestibuli </a:t>
            </a:r>
            <a:r>
              <a:rPr lang="en-US" altLang="en-US">
                <a:latin typeface="Comic Sans MS" pitchFamily="66" charset="0"/>
              </a:rPr>
              <a:t>на </a:t>
            </a:r>
          </a:p>
          <a:p>
            <a:pPr eaLnBrk="1" hangingPunct="1">
              <a:buFont typeface="Arial" charset="0"/>
              <a:buNone/>
            </a:pPr>
            <a:r>
              <a:rPr lang="en-US" altLang="en-US">
                <a:latin typeface="Comic Sans MS" pitchFamily="66" charset="0"/>
              </a:rPr>
              <a:t>  унутрашњем зиду бубне дупље</a:t>
            </a:r>
          </a:p>
          <a:p>
            <a:pPr eaLnBrk="1" hangingPunct="1">
              <a:buFont typeface="Arial" charset="0"/>
              <a:buNone/>
            </a:pPr>
            <a:r>
              <a:rPr lang="en-US" altLang="en-US">
                <a:latin typeface="Comic Sans MS" pitchFamily="66" charset="0"/>
              </a:rPr>
              <a:t>- Улога слушних кошчица је да спроводе звучне</a:t>
            </a:r>
          </a:p>
          <a:p>
            <a:pPr eaLnBrk="1" hangingPunct="1">
              <a:buFont typeface="Arial" charset="0"/>
              <a:buNone/>
            </a:pPr>
            <a:r>
              <a:rPr lang="en-US" altLang="en-US">
                <a:latin typeface="Comic Sans MS" pitchFamily="66" charset="0"/>
              </a:rPr>
              <a:t>  вибрације од бубне опне до унутрашњег уха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 txBox="1">
            <a:spLocks noRot="1" noChangeArrowheads="1"/>
          </p:cNvSpPr>
          <p:nvPr/>
        </p:nvSpPr>
        <p:spPr bwMode="auto">
          <a:xfrm>
            <a:off x="714375" y="357188"/>
            <a:ext cx="77866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sr-Cyrl-C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Еустахијева</a:t>
            </a:r>
            <a:r>
              <a:rPr lang="en-U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слушна</a:t>
            </a:r>
            <a:r>
              <a:rPr lang="en-U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труба</a:t>
            </a:r>
            <a:r>
              <a:rPr lang="en-U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(tuba auditiva)</a:t>
            </a:r>
            <a:endParaRPr lang="en-US" sz="2800" b="1">
              <a:solidFill>
                <a:srgbClr val="FF8D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 l="28682" t="20235" r="26436" b="28172"/>
          <a:stretch>
            <a:fillRect/>
          </a:stretch>
        </p:blipFill>
        <p:spPr bwMode="auto">
          <a:xfrm>
            <a:off x="4714875" y="3429000"/>
            <a:ext cx="4103688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Rectangle 3"/>
          <p:cNvSpPr txBox="1">
            <a:spLocks noChangeArrowheads="1"/>
          </p:cNvSpPr>
          <p:nvPr/>
        </p:nvSpPr>
        <p:spPr bwMode="auto">
          <a:xfrm>
            <a:off x="0" y="1285875"/>
            <a:ext cx="910907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sr-Cyrl-CS" altLang="en-US" b="1">
                <a:latin typeface="Comic Sans MS" pitchFamily="66" charset="0"/>
              </a:rPr>
              <a:t>Коштано-хрскавичави канал, обложен слузокожом, пружа се од предњег зида бубне дупље до горњег или носног дела ждредла</a:t>
            </a: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sr-Cyrl-CS" altLang="en-US" b="1">
                <a:latin typeface="Comic Sans MS" pitchFamily="66" charset="0"/>
              </a:rPr>
              <a:t>Служи као пут којим ваздух долаз</a:t>
            </a:r>
            <a:r>
              <a:rPr lang="en-US" altLang="en-US" b="1">
                <a:latin typeface="Comic Sans MS" pitchFamily="66" charset="0"/>
              </a:rPr>
              <a:t>и</a:t>
            </a:r>
            <a:r>
              <a:rPr lang="sr-Cyrl-CS" altLang="en-US" b="1">
                <a:latin typeface="Comic Sans MS" pitchFamily="66" charset="0"/>
              </a:rPr>
              <a:t> из ждрела у бубну дупљу, ради </a:t>
            </a:r>
            <a:br>
              <a:rPr lang="sr-Cyrl-CS" altLang="en-US" b="1">
                <a:latin typeface="Comic Sans MS" pitchFamily="66" charset="0"/>
              </a:rPr>
            </a:br>
            <a:r>
              <a:rPr lang="sr-Cyrl-CS" altLang="en-US" b="1">
                <a:latin typeface="Comic Sans MS" pitchFamily="66" charset="0"/>
              </a:rPr>
              <a:t>изједначавања притиска који делује на спољашњу и унутрашњу страну </a:t>
            </a:r>
            <a:br>
              <a:rPr lang="sr-Cyrl-CS" altLang="en-US" b="1">
                <a:latin typeface="Comic Sans MS" pitchFamily="66" charset="0"/>
              </a:rPr>
            </a:br>
            <a:r>
              <a:rPr lang="sr-Cyrl-CS" altLang="en-US" b="1">
                <a:latin typeface="Comic Sans MS" pitchFamily="66" charset="0"/>
              </a:rPr>
              <a:t>бубне опне</a:t>
            </a: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en-U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en-US" altLang="en-US" b="1">
              <a:latin typeface="Comic Sans MS" pitchFamily="66" charset="0"/>
            </a:endParaRPr>
          </a:p>
        </p:txBody>
      </p:sp>
      <p:sp>
        <p:nvSpPr>
          <p:cNvPr id="49157" name="Rectangle 3"/>
          <p:cNvSpPr txBox="1">
            <a:spLocks noChangeArrowheads="1"/>
          </p:cNvSpPr>
          <p:nvPr/>
        </p:nvSpPr>
        <p:spPr bwMode="auto">
          <a:xfrm>
            <a:off x="0" y="2782888"/>
            <a:ext cx="5286375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sr-Cyrl-CS" altLang="en-US" b="1">
                <a:latin typeface="Comic Sans MS" pitchFamily="66" charset="0"/>
              </a:rPr>
              <a:t>Спољашња 1/3 – </a:t>
            </a:r>
            <a:r>
              <a:rPr lang="en-US" altLang="en-US" b="1">
                <a:latin typeface="Comic Sans MS" pitchFamily="66" charset="0"/>
              </a:rPr>
              <a:t>pars ossea (коштани)</a:t>
            </a: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sr-Cyrl-CS" altLang="en-US" b="1">
                <a:latin typeface="Comic Sans MS" pitchFamily="66" charset="0"/>
              </a:rPr>
              <a:t>Унутрашње 2/3 – </a:t>
            </a:r>
            <a:r>
              <a:rPr lang="en-US" altLang="en-US" b="1">
                <a:latin typeface="Comic Sans MS" pitchFamily="66" charset="0"/>
              </a:rPr>
              <a:t>pars cartilaginea</a:t>
            </a:r>
            <a:br>
              <a:rPr lang="en-US" altLang="en-US" b="1">
                <a:latin typeface="Comic Sans MS" pitchFamily="66" charset="0"/>
              </a:rPr>
            </a:br>
            <a:r>
              <a:rPr lang="en-US" altLang="en-US" b="1">
                <a:latin typeface="Comic Sans MS" pitchFamily="66" charset="0"/>
              </a:rPr>
              <a:t>		     (хрскавичави)</a:t>
            </a: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en-US" altLang="en-US" b="1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 txBox="1">
            <a:spLocks noRot="1" noChangeArrowheads="1"/>
          </p:cNvSpPr>
          <p:nvPr/>
        </p:nvSpPr>
        <p:spPr bwMode="auto">
          <a:xfrm>
            <a:off x="1117600" y="73025"/>
            <a:ext cx="71993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en-US" altLang="en-US" sz="2800" b="1">
                <a:solidFill>
                  <a:srgbClr val="FF8D3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Мастоидна пећина(Antrum mastoideum)</a:t>
            </a:r>
            <a:endParaRPr lang="en-US" sz="2800" b="1">
              <a:solidFill>
                <a:srgbClr val="FF8D3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/>
          <a:srcRect l="24310" t="17305" r="28915" b="29771"/>
          <a:stretch>
            <a:fillRect/>
          </a:stretch>
        </p:blipFill>
        <p:spPr bwMode="auto">
          <a:xfrm>
            <a:off x="5437188" y="3867150"/>
            <a:ext cx="3706812" cy="262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Rectangle 3"/>
          <p:cNvSpPr txBox="1">
            <a:spLocks noChangeArrowheads="1"/>
          </p:cNvSpPr>
          <p:nvPr/>
        </p:nvSpPr>
        <p:spPr bwMode="auto">
          <a:xfrm>
            <a:off x="182563" y="1123950"/>
            <a:ext cx="89630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sr-Cyrl-CS" altLang="en-US" b="1">
                <a:latin typeface="Comic Sans MS" pitchFamily="66" charset="0"/>
              </a:rPr>
              <a:t>Највећа пнеуматична шупљина мастоидног наставка</a:t>
            </a:r>
            <a:r>
              <a:rPr lang="en-US" altLang="en-US" b="1">
                <a:latin typeface="Comic Sans MS" pitchFamily="66" charset="0"/>
              </a:rPr>
              <a:t> темпоралне кости</a:t>
            </a: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sr-Cyrl-CS" altLang="en-US" b="1">
              <a:latin typeface="Comic Sans MS" pitchFamily="66" charset="0"/>
            </a:endParaRP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altLang="en-US" b="1">
                <a:latin typeface="Comic Sans MS" pitchFamily="66" charset="0"/>
              </a:rPr>
              <a:t>Налази се иза бубне дупље</a:t>
            </a:r>
            <a:endParaRPr lang="sr-Cyrl-CS" altLang="en-US" b="1">
              <a:latin typeface="Comic Sans MS" pitchFamily="66" charset="0"/>
            </a:endParaRPr>
          </a:p>
        </p:txBody>
      </p:sp>
      <p:sp>
        <p:nvSpPr>
          <p:cNvPr id="50181" name="Rectangle 3"/>
          <p:cNvSpPr txBox="1">
            <a:spLocks noChangeArrowheads="1"/>
          </p:cNvSpPr>
          <p:nvPr/>
        </p:nvSpPr>
        <p:spPr bwMode="auto">
          <a:xfrm>
            <a:off x="0" y="2781300"/>
            <a:ext cx="8893175" cy="10001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lIns="182880" tIns="91440"/>
          <a:lstStyle/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sr-Cyrl-CS" altLang="en-US" b="1">
                <a:latin typeface="Comic Sans MS" pitchFamily="66" charset="0"/>
              </a:rPr>
              <a:t>Мастоидне ћелије су коштане шупљине које се од антрума зракасто </a:t>
            </a:r>
          </a:p>
          <a:p>
            <a:pPr marL="265113" indent="-265113" eaLnBrk="1" hangingPunct="1">
              <a:lnSpc>
                <a:spcPct val="90000"/>
              </a:lnSpc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</a:pPr>
            <a:r>
              <a:rPr lang="en-US" altLang="en-US" b="1">
                <a:latin typeface="Comic Sans MS" pitchFamily="66" charset="0"/>
              </a:rPr>
              <a:t>   </a:t>
            </a:r>
            <a:r>
              <a:rPr lang="sr-Cyrl-CS" altLang="en-US" b="1">
                <a:latin typeface="Comic Sans MS" pitchFamily="66" charset="0"/>
              </a:rPr>
              <a:t>шире у околне делове темпоралне кости</a:t>
            </a:r>
            <a:endParaRPr lang="en-US" altLang="en-US" b="1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/>
          <p:cNvSpPr>
            <a:spLocks noChangeArrowheads="1"/>
          </p:cNvSpPr>
          <p:nvPr/>
        </p:nvSpPr>
        <p:spPr bwMode="auto">
          <a:xfrm>
            <a:off x="0" y="3787775"/>
            <a:ext cx="9144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 b="1">
                <a:latin typeface="Comic Sans MS" pitchFamily="66" charset="0"/>
              </a:rPr>
              <a:t>* Налази се у пирамиди темпоралне кости</a:t>
            </a:r>
            <a:endParaRPr lang="sr-Cyrl-CS" altLang="en-US" sz="2000" b="1">
              <a:latin typeface="Comic Sans MS" pitchFamily="66" charset="0"/>
            </a:endParaRPr>
          </a:p>
          <a:p>
            <a:pPr eaLnBrk="1" hangingPunct="1"/>
            <a:endParaRPr lang="sr-Cyrl-CS" altLang="en-US" sz="2000" b="1">
              <a:latin typeface="Comic Sans MS" pitchFamily="66" charset="0"/>
            </a:endParaRPr>
          </a:p>
          <a:p>
            <a:pPr eaLnBrk="1" hangingPunct="1"/>
            <a:r>
              <a:rPr lang="sr-Cyrl-CS" altLang="en-US" sz="2000" b="1">
                <a:latin typeface="Comic Sans MS" pitchFamily="66" charset="0"/>
              </a:rPr>
              <a:t>ДЕЛОВИ</a:t>
            </a:r>
            <a:r>
              <a:rPr lang="en-US" altLang="en-US" sz="2000" b="1">
                <a:latin typeface="Comic Sans MS" pitchFamily="66" charset="0"/>
              </a:rPr>
              <a:t>:</a:t>
            </a:r>
          </a:p>
          <a:p>
            <a:pPr eaLnBrk="1" hangingPunct="1"/>
            <a:r>
              <a:rPr lang="fr-FR" altLang="en-US" sz="2000">
                <a:latin typeface="Comic Sans MS" pitchFamily="66" charset="0"/>
              </a:rPr>
              <a:t>1) </a:t>
            </a:r>
            <a:r>
              <a:rPr lang="sr-Cyrl-CS" altLang="en-US" sz="2000" b="1">
                <a:latin typeface="Comic Sans MS" pitchFamily="66" charset="0"/>
              </a:rPr>
              <a:t>Коштани</a:t>
            </a:r>
            <a:r>
              <a:rPr lang="fr-FR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лабиринт</a:t>
            </a:r>
            <a:r>
              <a:rPr lang="fr-FR" altLang="en-US" sz="2000" b="1">
                <a:latin typeface="Comic Sans MS" pitchFamily="66" charset="0"/>
              </a:rPr>
              <a:t> (</a:t>
            </a:r>
            <a:r>
              <a:rPr lang="fr-FR" altLang="en-US" sz="2000" b="1" i="1">
                <a:latin typeface="Comic Sans MS" pitchFamily="66" charset="0"/>
              </a:rPr>
              <a:t>labyrinthus osseus), </a:t>
            </a:r>
            <a:r>
              <a:rPr lang="sr-Cyrl-CS" altLang="en-US" sz="2000" b="1" i="1">
                <a:latin typeface="Comic Sans MS" pitchFamily="66" charset="0"/>
              </a:rPr>
              <a:t>у</a:t>
            </a:r>
            <a:r>
              <a:rPr lang="fr-FR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заједници</a:t>
            </a:r>
            <a:r>
              <a:rPr lang="fr-FR" altLang="en-US" sz="2000" b="1" i="1">
                <a:latin typeface="Comic Sans MS" pitchFamily="66" charset="0"/>
              </a:rPr>
              <a:t> </a:t>
            </a:r>
            <a:r>
              <a:rPr lang="sr-Cyrl-CS" altLang="en-US" sz="2000" b="1" i="1">
                <a:latin typeface="Comic Sans MS" pitchFamily="66" charset="0"/>
              </a:rPr>
              <a:t>са</a:t>
            </a:r>
            <a:r>
              <a:rPr lang="en-US" altLang="en-US" sz="2000" b="1" i="1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унутрашњим</a:t>
            </a:r>
            <a:r>
              <a:rPr lang="en-US" altLang="en-US" sz="2000">
                <a:latin typeface="Comic Sans MS" pitchFamily="66" charset="0"/>
              </a:rPr>
              <a:t/>
            </a:r>
            <a:br>
              <a:rPr lang="en-US" altLang="en-US" sz="2000">
                <a:latin typeface="Comic Sans MS" pitchFamily="66" charset="0"/>
              </a:rPr>
            </a:br>
            <a:r>
              <a:rPr lang="en-US" altLang="en-US" sz="2000">
                <a:latin typeface="Comic Sans MS" pitchFamily="66" charset="0"/>
              </a:rPr>
              <a:t>   </a:t>
            </a:r>
            <a:r>
              <a:rPr lang="sr-Cyrl-CS" altLang="en-US" sz="2000">
                <a:latin typeface="Comic Sans MS" pitchFamily="66" charset="0"/>
              </a:rPr>
              <a:t>ушним</a:t>
            </a:r>
            <a:r>
              <a:rPr lang="en-US" altLang="en-US" sz="2000">
                <a:latin typeface="Comic Sans MS" pitchFamily="66" charset="0"/>
              </a:rPr>
              <a:t> </a:t>
            </a:r>
            <a:r>
              <a:rPr lang="sr-Cyrl-CS" altLang="en-US" sz="2000">
                <a:latin typeface="Comic Sans MS" pitchFamily="66" charset="0"/>
              </a:rPr>
              <a:t>каналом</a:t>
            </a:r>
            <a:r>
              <a:rPr lang="en-US" altLang="en-US" sz="2000">
                <a:latin typeface="Comic Sans MS" pitchFamily="66" charset="0"/>
              </a:rPr>
              <a:t> (</a:t>
            </a:r>
            <a:r>
              <a:rPr lang="en-US" altLang="en-US" sz="2000" i="1">
                <a:latin typeface="Comic Sans MS" pitchFamily="66" charset="0"/>
              </a:rPr>
              <a:t>meatus acusticus internus), </a:t>
            </a:r>
            <a:r>
              <a:rPr lang="sr-Cyrl-CS" altLang="en-US" sz="2000" i="1">
                <a:latin typeface="Comic Sans MS" pitchFamily="66" charset="0"/>
              </a:rPr>
              <a:t>који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је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тесно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повезан</a:t>
            </a:r>
            <a:r>
              <a:rPr lang="en-US" altLang="en-US" sz="2000" i="1">
                <a:latin typeface="Comic Sans MS" pitchFamily="66" charset="0"/>
              </a:rPr>
              <a:t> </a:t>
            </a:r>
            <a:r>
              <a:rPr lang="sr-Cyrl-CS" altLang="en-US" sz="2000" i="1">
                <a:latin typeface="Comic Sans MS" pitchFamily="66" charset="0"/>
              </a:rPr>
              <a:t>са</a:t>
            </a:r>
            <a:r>
              <a:rPr lang="en-US" altLang="en-US" sz="2000" i="1">
                <a:latin typeface="Comic Sans MS" pitchFamily="66" charset="0"/>
              </a:rPr>
              <a:t>  </a:t>
            </a:r>
            <a:br>
              <a:rPr lang="en-US" altLang="en-US" sz="2000" i="1">
                <a:latin typeface="Comic Sans MS" pitchFamily="66" charset="0"/>
              </a:rPr>
            </a:br>
            <a:r>
              <a:rPr lang="en-US" altLang="en-US" sz="2000" i="1">
                <a:latin typeface="Comic Sans MS" pitchFamily="66" charset="0"/>
              </a:rPr>
              <a:t>   </a:t>
            </a:r>
            <a:r>
              <a:rPr lang="sr-Cyrl-CS" altLang="en-US" sz="2000" i="1">
                <a:latin typeface="Comic Sans MS" pitchFamily="66" charset="0"/>
              </a:rPr>
              <a:t>њим</a:t>
            </a:r>
          </a:p>
          <a:p>
            <a:pPr eaLnBrk="1" hangingPunct="1"/>
            <a:endParaRPr lang="en-US" altLang="en-US" sz="2000" i="1">
              <a:latin typeface="Comic Sans MS" pitchFamily="66" charset="0"/>
            </a:endParaRPr>
          </a:p>
          <a:p>
            <a:pPr eaLnBrk="1" hangingPunct="1"/>
            <a:r>
              <a:rPr lang="en-US" altLang="en-US" sz="2000">
                <a:latin typeface="Comic Sans MS" pitchFamily="66" charset="0"/>
              </a:rPr>
              <a:t>2) </a:t>
            </a:r>
            <a:r>
              <a:rPr lang="sr-Cyrl-CS" altLang="en-US" sz="2000" b="1">
                <a:latin typeface="Comic Sans MS" pitchFamily="66" charset="0"/>
              </a:rPr>
              <a:t>Мембранозни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лабиринт</a:t>
            </a:r>
            <a:r>
              <a:rPr lang="en-US" altLang="en-US" sz="2000" b="1">
                <a:latin typeface="Comic Sans MS" pitchFamily="66" charset="0"/>
              </a:rPr>
              <a:t> (</a:t>
            </a:r>
            <a:r>
              <a:rPr lang="en-US" altLang="en-US" sz="2000" b="1" i="1">
                <a:latin typeface="Comic Sans MS" pitchFamily="66" charset="0"/>
              </a:rPr>
              <a:t>labyrinthus membranaceus)</a:t>
            </a:r>
            <a:br>
              <a:rPr lang="en-US" altLang="en-US" sz="2000" b="1" i="1">
                <a:latin typeface="Comic Sans MS" pitchFamily="66" charset="0"/>
              </a:rPr>
            </a:br>
            <a:r>
              <a:rPr lang="en-US" altLang="en-US" sz="2000" b="1" i="1">
                <a:latin typeface="Comic Sans MS" pitchFamily="66" charset="0"/>
              </a:rPr>
              <a:t>   </a:t>
            </a:r>
            <a:r>
              <a:rPr lang="en-US" altLang="en-US" sz="2000">
                <a:latin typeface="Comic Sans MS" pitchFamily="66" charset="0"/>
              </a:rPr>
              <a:t>смештен унутар делова коштаног лабиринта</a:t>
            </a:r>
          </a:p>
        </p:txBody>
      </p:sp>
      <p:sp>
        <p:nvSpPr>
          <p:cNvPr id="39939" name="Rectangle 2"/>
          <p:cNvSpPr txBox="1">
            <a:spLocks noRot="1" noChangeArrowheads="1"/>
          </p:cNvSpPr>
          <p:nvPr/>
        </p:nvSpPr>
        <p:spPr bwMode="auto">
          <a:xfrm>
            <a:off x="1643063" y="209550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Унутрашње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ухо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(auris interna)</a:t>
            </a:r>
            <a:endParaRPr lang="en-US" sz="30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print"/>
          <a:srcRect l="41318" t="14282" r="9073" b="30156"/>
          <a:stretch>
            <a:fillRect/>
          </a:stretch>
        </p:blipFill>
        <p:spPr bwMode="auto">
          <a:xfrm>
            <a:off x="1692275" y="1484313"/>
            <a:ext cx="3024188" cy="2116137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51205" name="Picture 3"/>
          <p:cNvPicPr>
            <a:picLocks noChangeAspect="1" noChangeArrowheads="1"/>
          </p:cNvPicPr>
          <p:nvPr/>
        </p:nvPicPr>
        <p:blipFill>
          <a:blip r:embed="rId3" cstate="print"/>
          <a:srcRect l="23729" t="28172" r="42558" b="16266"/>
          <a:stretch>
            <a:fillRect/>
          </a:stretch>
        </p:blipFill>
        <p:spPr bwMode="auto">
          <a:xfrm>
            <a:off x="5653088" y="1341438"/>
            <a:ext cx="2136775" cy="22018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ChangeArrowheads="1"/>
          </p:cNvSpPr>
          <p:nvPr/>
        </p:nvSpPr>
        <p:spPr bwMode="auto">
          <a:xfrm>
            <a:off x="107950" y="1057275"/>
            <a:ext cx="9144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endParaRPr lang="en-US" altLang="en-US" sz="2000" b="1">
              <a:latin typeface="Comic Sans MS" pitchFamily="66" charset="0"/>
            </a:endParaRPr>
          </a:p>
          <a:p>
            <a:pPr eaLnBrk="1" hangingPunct="1"/>
            <a:r>
              <a:rPr lang="fr-FR" altLang="en-US" sz="2000">
                <a:latin typeface="Comic Sans MS" pitchFamily="66" charset="0"/>
              </a:rPr>
              <a:t>1) </a:t>
            </a:r>
            <a:r>
              <a:rPr lang="sr-Cyrl-CS" altLang="en-US" sz="2000" b="1">
                <a:latin typeface="Comic Sans MS" pitchFamily="66" charset="0"/>
              </a:rPr>
              <a:t>Коштани</a:t>
            </a:r>
            <a:r>
              <a:rPr lang="fr-FR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лабиринт</a:t>
            </a:r>
            <a:r>
              <a:rPr lang="fr-FR" altLang="en-US" sz="2000" b="1">
                <a:latin typeface="Comic Sans MS" pitchFamily="66" charset="0"/>
              </a:rPr>
              <a:t> (</a:t>
            </a:r>
            <a:r>
              <a:rPr lang="fr-FR" altLang="en-US" sz="2000" b="1" i="1">
                <a:latin typeface="Comic Sans MS" pitchFamily="66" charset="0"/>
              </a:rPr>
              <a:t>labyrinthus osseus)</a:t>
            </a:r>
            <a:r>
              <a:rPr lang="en-US" altLang="en-US" sz="2000" b="1" i="1">
                <a:latin typeface="Comic Sans MS" pitchFamily="66" charset="0"/>
              </a:rPr>
              <a:t> - делови:</a:t>
            </a:r>
          </a:p>
          <a:p>
            <a:pPr eaLnBrk="1" hangingPunct="1"/>
            <a:r>
              <a:rPr lang="en-US" altLang="en-US" b="1">
                <a:latin typeface="Comic Sans MS" pitchFamily="66" charset="0"/>
              </a:rPr>
              <a:t>		1) Cochlea (пуж)</a:t>
            </a:r>
            <a:br>
              <a:rPr lang="en-US" altLang="en-US" b="1">
                <a:latin typeface="Comic Sans MS" pitchFamily="66" charset="0"/>
              </a:rPr>
            </a:br>
            <a:r>
              <a:rPr lang="en-US" altLang="en-US" b="1">
                <a:latin typeface="Comic Sans MS" pitchFamily="66" charset="0"/>
              </a:rPr>
              <a:t>		2) Vestibulum (трем)</a:t>
            </a:r>
            <a:r>
              <a:rPr lang="en-US" altLang="en-US">
                <a:latin typeface="Comic Sans MS" pitchFamily="66" charset="0"/>
              </a:rPr>
              <a:t/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 b="1">
                <a:latin typeface="Comic Sans MS" pitchFamily="66" charset="0"/>
              </a:rPr>
              <a:t>		3) Canales semicirculares ossei (полукружни канали)</a:t>
            </a:r>
            <a:r>
              <a:rPr lang="en-US" altLang="en-US">
                <a:latin typeface="Comic Sans MS" pitchFamily="66" charset="0"/>
              </a:rPr>
              <a:t/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>
                <a:latin typeface="Comic Sans MS" pitchFamily="66" charset="0"/>
              </a:rPr>
              <a:t>			- canalis semicircularis posterior</a:t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>
                <a:latin typeface="Comic Sans MS" pitchFamily="66" charset="0"/>
              </a:rPr>
              <a:t>			- canalis semicircularis anterior</a:t>
            </a:r>
            <a:br>
              <a:rPr lang="en-US" altLang="en-US">
                <a:latin typeface="Comic Sans MS" pitchFamily="66" charset="0"/>
              </a:rPr>
            </a:br>
            <a:r>
              <a:rPr lang="en-US" altLang="en-US">
                <a:latin typeface="Comic Sans MS" pitchFamily="66" charset="0"/>
              </a:rPr>
              <a:t>			- canalis semicircularis lateralis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* Коштани лабиринт испуњава течност - перилимфа</a:t>
            </a:r>
            <a:endParaRPr lang="en-US">
              <a:latin typeface="Comic Sans MS" pitchFamily="66" charset="0"/>
            </a:endParaRPr>
          </a:p>
          <a:p>
            <a:pPr eaLnBrk="1" hangingPunct="1"/>
            <a:endParaRPr lang="en-US" altLang="en-US">
              <a:latin typeface="Comic Sans MS" pitchFamily="66" charset="0"/>
            </a:endParaRPr>
          </a:p>
        </p:txBody>
      </p:sp>
      <p:sp>
        <p:nvSpPr>
          <p:cNvPr id="40963" name="Rectangle 2"/>
          <p:cNvSpPr txBox="1">
            <a:spLocks noRot="1" noChangeArrowheads="1"/>
          </p:cNvSpPr>
          <p:nvPr/>
        </p:nvSpPr>
        <p:spPr bwMode="auto">
          <a:xfrm>
            <a:off x="1643063" y="47625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Унутрашње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ухо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(auris interna)</a:t>
            </a:r>
            <a:endParaRPr lang="en-US" sz="30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 l="7751" t="7971" r="43645" b="43663"/>
          <a:stretch>
            <a:fillRect/>
          </a:stretch>
        </p:blipFill>
        <p:spPr bwMode="auto">
          <a:xfrm>
            <a:off x="4787900" y="3789363"/>
            <a:ext cx="4029075" cy="30067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7594" t="-1125" r="39305" b="38000"/>
          <a:stretch>
            <a:fillRect/>
          </a:stretch>
        </p:blipFill>
        <p:spPr bwMode="auto">
          <a:xfrm>
            <a:off x="4140200" y="908050"/>
            <a:ext cx="466090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07950" y="2351088"/>
            <a:ext cx="89281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Cyrl-CS" altLang="en-US" b="1">
                <a:latin typeface="Constantia" pitchFamily="18" charset="0"/>
              </a:rPr>
              <a:t>Делови</a:t>
            </a:r>
            <a:r>
              <a:rPr lang="sr-Latn-CS" altLang="en-US" b="1">
                <a:latin typeface="Constantia" pitchFamily="18" charset="0"/>
              </a:rPr>
              <a:t>:</a:t>
            </a:r>
          </a:p>
          <a:p>
            <a:pPr eaLnBrk="1" hangingPunct="1"/>
            <a:endParaRPr lang="sr-Latn-CS" altLang="en-US">
              <a:latin typeface="Constantia" pitchFamily="18" charset="0"/>
            </a:endParaRPr>
          </a:p>
          <a:p>
            <a:pPr eaLnBrk="1" hangingPunct="1"/>
            <a:r>
              <a:rPr lang="sr-Latn-CS" altLang="en-US">
                <a:latin typeface="Constantia" pitchFamily="18" charset="0"/>
              </a:rPr>
              <a:t>Lobus dexter</a:t>
            </a:r>
            <a:r>
              <a:rPr lang="en-US" altLang="en-US">
                <a:latin typeface="Constantia" pitchFamily="18" charset="0"/>
              </a:rPr>
              <a:t> (десни режањ)</a:t>
            </a: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>Lobus sinister</a:t>
            </a:r>
            <a:r>
              <a:rPr lang="en-US" altLang="en-US">
                <a:latin typeface="Constantia" pitchFamily="18" charset="0"/>
              </a:rPr>
              <a:t> (леви режањ)</a:t>
            </a: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>Isthmus glandulae thyroideae</a:t>
            </a:r>
            <a:r>
              <a:rPr lang="en-US" altLang="en-US">
                <a:latin typeface="Constantia" pitchFamily="18" charset="0"/>
              </a:rPr>
              <a:t> (сужење)</a:t>
            </a: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  </a:t>
            </a: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/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>- </a:t>
            </a:r>
            <a:r>
              <a:rPr lang="sr-Cyrl-CS" altLang="en-US">
                <a:latin typeface="Constantia" pitchFamily="18" charset="0"/>
              </a:rPr>
              <a:t>база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en-US" altLang="en-US">
                <a:latin typeface="Constantia" pitchFamily="18" charset="0"/>
              </a:rPr>
              <a:t>режња </a:t>
            </a:r>
            <a:r>
              <a:rPr lang="sr-Latn-CS" altLang="en-US">
                <a:latin typeface="Constantia" pitchFamily="18" charset="0"/>
              </a:rPr>
              <a:t>(</a:t>
            </a:r>
            <a:r>
              <a:rPr lang="sr-Cyrl-CS" altLang="en-US">
                <a:latin typeface="Constantia" pitchFamily="18" charset="0"/>
              </a:rPr>
              <a:t>у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висини</a:t>
            </a:r>
            <a:r>
              <a:rPr lang="sr-Latn-CS" altLang="en-US">
                <a:latin typeface="Constantia" pitchFamily="18" charset="0"/>
              </a:rPr>
              <a:t> 5. </a:t>
            </a:r>
            <a:r>
              <a:rPr lang="sr-Cyrl-CS" altLang="en-US">
                <a:latin typeface="Constantia" pitchFamily="18" charset="0"/>
              </a:rPr>
              <a:t>или</a:t>
            </a:r>
            <a:r>
              <a:rPr lang="sr-Latn-CS" altLang="en-US">
                <a:latin typeface="Constantia" pitchFamily="18" charset="0"/>
              </a:rPr>
              <a:t> 6. </a:t>
            </a:r>
            <a:r>
              <a:rPr lang="sr-Cyrl-CS" altLang="en-US">
                <a:latin typeface="Constantia" pitchFamily="18" charset="0"/>
              </a:rPr>
              <a:t>хрскавице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душника</a:t>
            </a:r>
            <a:r>
              <a:rPr lang="sr-Latn-CS" altLang="en-US">
                <a:latin typeface="Constantia" pitchFamily="18" charset="0"/>
              </a:rPr>
              <a:t>)</a:t>
            </a:r>
            <a:br>
              <a:rPr lang="sr-Latn-CS" altLang="en-US">
                <a:latin typeface="Constantia" pitchFamily="18" charset="0"/>
              </a:rPr>
            </a:br>
            <a:r>
              <a:rPr lang="sr-Latn-CS" altLang="en-US">
                <a:latin typeface="Constantia" pitchFamily="18" charset="0"/>
              </a:rPr>
              <a:t>- </a:t>
            </a:r>
            <a:r>
              <a:rPr lang="sr-Cyrl-CS" altLang="en-US">
                <a:latin typeface="Constantia" pitchFamily="18" charset="0"/>
              </a:rPr>
              <a:t>врх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en-US" altLang="en-US">
                <a:latin typeface="Constantia" pitchFamily="18" charset="0"/>
              </a:rPr>
              <a:t>режња </a:t>
            </a:r>
            <a:r>
              <a:rPr lang="sr-Latn-CS" altLang="en-US">
                <a:latin typeface="Constantia" pitchFamily="18" charset="0"/>
              </a:rPr>
              <a:t>(</a:t>
            </a:r>
            <a:r>
              <a:rPr lang="sr-Cyrl-CS" altLang="en-US">
                <a:latin typeface="Constantia" pitchFamily="18" charset="0"/>
              </a:rPr>
              <a:t>у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висини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средине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плоче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тироидне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хрскавице</a:t>
            </a:r>
            <a:r>
              <a:rPr lang="sr-Latn-CS" altLang="en-US">
                <a:latin typeface="Constantia" pitchFamily="18" charset="0"/>
              </a:rPr>
              <a:t> </a:t>
            </a:r>
            <a:r>
              <a:rPr lang="sr-Cyrl-CS" altLang="en-US">
                <a:latin typeface="Constantia" pitchFamily="18" charset="0"/>
              </a:rPr>
              <a:t>гркљана</a:t>
            </a:r>
            <a:r>
              <a:rPr lang="en-US" altLang="en-US">
                <a:latin typeface="Constantia" pitchFamily="18" charset="0"/>
              </a:rPr>
              <a:t>)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- сужење (у висини 2. или 3. хрскавице душника)</a:t>
            </a:r>
            <a:endParaRPr lang="sr-Latn-CS" altLang="en-US">
              <a:latin typeface="Constantia" pitchFamily="18" charset="0"/>
            </a:endParaRPr>
          </a:p>
        </p:txBody>
      </p:sp>
      <p:sp>
        <p:nvSpPr>
          <p:cNvPr id="7172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Штитаста жлезда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Glandula thyroidea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7173" name="TextBox 2"/>
          <p:cNvSpPr txBox="1">
            <a:spLocks noChangeArrowheads="1"/>
          </p:cNvSpPr>
          <p:nvPr/>
        </p:nvSpPr>
        <p:spPr bwMode="auto">
          <a:xfrm>
            <a:off x="127000" y="685800"/>
            <a:ext cx="8929688" cy="11890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latin typeface="Constantia" pitchFamily="18" charset="0"/>
              </a:rPr>
              <a:t>Положај</a:t>
            </a:r>
            <a:r>
              <a:rPr lang="sr-Latn-CS" altLang="en-US" b="1">
                <a:latin typeface="Constantia" pitchFamily="18" charset="0"/>
              </a:rPr>
              <a:t>: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- предњи предео врата</a:t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- уз бочне зидове гркљана и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почетног дела душника</a:t>
            </a:r>
            <a:endParaRPr lang="sr-Latn-CS" altLang="en-US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36513" y="908050"/>
            <a:ext cx="9144000" cy="545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en-US" sz="2000">
                <a:latin typeface="Comic Sans MS" pitchFamily="66" charset="0"/>
              </a:rPr>
              <a:t>2) </a:t>
            </a:r>
            <a:r>
              <a:rPr lang="sr-Cyrl-CS" altLang="en-US" sz="2000" b="1">
                <a:latin typeface="Comic Sans MS" pitchFamily="66" charset="0"/>
              </a:rPr>
              <a:t>Мембранозни</a:t>
            </a:r>
            <a:r>
              <a:rPr lang="en-US" altLang="en-US" sz="2000" b="1">
                <a:latin typeface="Comic Sans MS" pitchFamily="66" charset="0"/>
              </a:rPr>
              <a:t> </a:t>
            </a:r>
            <a:r>
              <a:rPr lang="sr-Cyrl-CS" altLang="en-US" sz="2000" b="1">
                <a:latin typeface="Comic Sans MS" pitchFamily="66" charset="0"/>
              </a:rPr>
              <a:t>лабиринт</a:t>
            </a:r>
            <a:r>
              <a:rPr lang="en-US" altLang="en-US" sz="2000" b="1">
                <a:latin typeface="Comic Sans MS" pitchFamily="66" charset="0"/>
              </a:rPr>
              <a:t> (</a:t>
            </a:r>
            <a:r>
              <a:rPr lang="en-US" altLang="en-US" sz="2000" b="1" i="1">
                <a:latin typeface="Comic Sans MS" pitchFamily="66" charset="0"/>
              </a:rPr>
              <a:t>labyrinthus membranaceus)</a:t>
            </a:r>
          </a:p>
          <a:p>
            <a:pPr eaLnBrk="1" hangingPunct="1"/>
            <a:endParaRPr lang="en-US" altLang="en-US" sz="2000" b="1" i="1">
              <a:latin typeface="Comic Sans MS" pitchFamily="66" charset="0"/>
            </a:endParaRPr>
          </a:p>
          <a:p>
            <a:pPr eaLnBrk="1" hangingPunct="1"/>
            <a:r>
              <a:rPr lang="en-US" altLang="en-US" i="1">
                <a:latin typeface="Comic Sans MS" pitchFamily="66" charset="0"/>
              </a:rPr>
              <a:t>* Чини га систем мембранозних каналића, међусобно повезаних,</a:t>
            </a:r>
          </a:p>
          <a:p>
            <a:pPr eaLnBrk="1" hangingPunct="1"/>
            <a:r>
              <a:rPr lang="en-US" altLang="en-US" i="1">
                <a:latin typeface="Comic Sans MS" pitchFamily="66" charset="0"/>
              </a:rPr>
              <a:t>  који се налазе унутар коштаног лабиринта, испуњених течношћу - ендолимфа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- </a:t>
            </a:r>
            <a:r>
              <a:rPr lang="en-GB" altLang="en-US" sz="2000" b="1">
                <a:latin typeface="Comic Sans MS" pitchFamily="66" charset="0"/>
              </a:rPr>
              <a:t>ductus cochlearis</a:t>
            </a:r>
            <a:r>
              <a:rPr lang="en-US" altLang="en-US" b="1">
                <a:latin typeface="Comic Sans MS" pitchFamily="66" charset="0"/>
              </a:rPr>
              <a:t> </a:t>
            </a:r>
            <a:r>
              <a:rPr lang="en-US" altLang="en-US">
                <a:latin typeface="Comic Sans MS" pitchFamily="66" charset="0"/>
              </a:rPr>
              <a:t>(налази се унутар пужа-</a:t>
            </a:r>
            <a:r>
              <a:rPr lang="en-GB" altLang="en-US">
                <a:latin typeface="Comic Sans MS" pitchFamily="66" charset="0"/>
              </a:rPr>
              <a:t>cochlea),</a:t>
            </a:r>
            <a:r>
              <a:rPr lang="en-US" altLang="en-US">
                <a:latin typeface="Comic Sans MS" pitchFamily="66" charset="0"/>
              </a:rPr>
              <a:t> садржи о</a:t>
            </a:r>
            <a:r>
              <a:rPr lang="en-GB" altLang="en-US">
                <a:latin typeface="Comic Sans MS" pitchFamily="66" charset="0"/>
              </a:rPr>
              <a:t>rganum spirale</a:t>
            </a:r>
            <a:r>
              <a:rPr lang="en-US" altLang="en-US">
                <a:latin typeface="Comic Sans MS" pitchFamily="66" charset="0"/>
              </a:rPr>
              <a:t>-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</a:t>
            </a:r>
            <a:r>
              <a:rPr lang="en-GB" altLang="en-US">
                <a:latin typeface="Comic Sans MS" pitchFamily="66" charset="0"/>
              </a:rPr>
              <a:t>Corti, </a:t>
            </a:r>
            <a:r>
              <a:rPr lang="en-US" altLang="en-US">
                <a:latin typeface="Comic Sans MS" pitchFamily="66" charset="0"/>
              </a:rPr>
              <a:t>тј. рецепторни орган чула слуха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-  </a:t>
            </a:r>
            <a:r>
              <a:rPr lang="en-US" altLang="en-US" sz="2000" b="1">
                <a:latin typeface="Comic Sans MS" pitchFamily="66" charset="0"/>
              </a:rPr>
              <a:t>кесица </a:t>
            </a:r>
            <a:r>
              <a:rPr lang="en-GB" altLang="en-US" sz="2000" b="1">
                <a:latin typeface="Comic Sans MS" pitchFamily="66" charset="0"/>
              </a:rPr>
              <a:t>(sacculus)</a:t>
            </a:r>
            <a:r>
              <a:rPr lang="en-GB" altLang="en-US">
                <a:latin typeface="Comic Sans MS" pitchFamily="66" charset="0"/>
              </a:rPr>
              <a:t> </a:t>
            </a:r>
            <a:r>
              <a:rPr lang="en-US" altLang="en-US">
                <a:latin typeface="Comic Sans MS" pitchFamily="66" charset="0"/>
              </a:rPr>
              <a:t>и </a:t>
            </a:r>
            <a:r>
              <a:rPr lang="en-US" altLang="en-US" sz="2000" b="1">
                <a:latin typeface="Comic Sans MS" pitchFamily="66" charset="0"/>
              </a:rPr>
              <a:t>мешиница</a:t>
            </a:r>
            <a:r>
              <a:rPr lang="en-GB" altLang="en-US" sz="2000" b="1">
                <a:latin typeface="Comic Sans MS" pitchFamily="66" charset="0"/>
              </a:rPr>
              <a:t> (utriculus)</a:t>
            </a:r>
            <a:r>
              <a:rPr lang="en-US" altLang="en-US">
                <a:latin typeface="Comic Sans MS" pitchFamily="66" charset="0"/>
              </a:rPr>
              <a:t> - налазе се унутар </a:t>
            </a:r>
            <a:r>
              <a:rPr lang="en-GB" altLang="en-US">
                <a:latin typeface="Comic Sans MS" pitchFamily="66" charset="0"/>
              </a:rPr>
              <a:t>vestibuluma, </a:t>
            </a:r>
          </a:p>
          <a:p>
            <a:pPr eaLnBrk="1" hangingPunct="1"/>
            <a:r>
              <a:rPr lang="en-GB" altLang="en-US">
                <a:latin typeface="Comic Sans MS" pitchFamily="66" charset="0"/>
              </a:rPr>
              <a:t>   </a:t>
            </a:r>
            <a:r>
              <a:rPr lang="en-US" altLang="en-US">
                <a:latin typeface="Comic Sans MS" pitchFamily="66" charset="0"/>
              </a:rPr>
              <a:t>садрже рецепторне ћелије чула равнотеже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- опнасти полукружни каналићи</a:t>
            </a:r>
            <a:r>
              <a:rPr lang="en-GB" altLang="en-US">
                <a:latin typeface="Comic Sans MS" pitchFamily="66" charset="0"/>
              </a:rPr>
              <a:t> -</a:t>
            </a:r>
            <a:r>
              <a:rPr lang="en-US" altLang="en-US">
                <a:latin typeface="Comic Sans MS" pitchFamily="66" charset="0"/>
              </a:rPr>
              <a:t> </a:t>
            </a:r>
            <a:r>
              <a:rPr lang="en-GB" altLang="en-US" sz="2000" b="1">
                <a:latin typeface="Comic Sans MS" pitchFamily="66" charset="0"/>
              </a:rPr>
              <a:t>ductus semicirculares </a:t>
            </a:r>
            <a:r>
              <a:rPr lang="en-GB" altLang="en-US">
                <a:latin typeface="Comic Sans MS" pitchFamily="66" charset="0"/>
              </a:rPr>
              <a:t>(</a:t>
            </a:r>
            <a:r>
              <a:rPr lang="en-US" altLang="en-US">
                <a:latin typeface="Comic Sans MS" pitchFamily="66" charset="0"/>
              </a:rPr>
              <a:t>налазе се унутар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</a:t>
            </a:r>
            <a:r>
              <a:rPr lang="en-GB" altLang="en-US">
                <a:latin typeface="Comic Sans MS" pitchFamily="66" charset="0"/>
              </a:rPr>
              <a:t>canales semicirculares), </a:t>
            </a:r>
            <a:r>
              <a:rPr lang="en-US" altLang="en-US">
                <a:latin typeface="Comic Sans MS" pitchFamily="66" charset="0"/>
              </a:rPr>
              <a:t>садрже </a:t>
            </a:r>
          </a:p>
          <a:p>
            <a:pPr eaLnBrk="1" hangingPunct="1"/>
            <a:r>
              <a:rPr lang="en-GB" altLang="en-US">
                <a:latin typeface="Comic Sans MS" pitchFamily="66" charset="0"/>
              </a:rPr>
              <a:t>   </a:t>
            </a:r>
            <a:r>
              <a:rPr lang="en-US" altLang="en-US">
                <a:latin typeface="Comic Sans MS" pitchFamily="66" charset="0"/>
              </a:rPr>
              <a:t>рецепторне ћелије чула равнотеж</a:t>
            </a:r>
            <a:r>
              <a:rPr lang="en-GB" altLang="en-US">
                <a:latin typeface="Comic Sans MS" pitchFamily="66" charset="0"/>
              </a:rPr>
              <a:t>e</a:t>
            </a:r>
          </a:p>
          <a:p>
            <a:pPr eaLnBrk="1" hangingPunct="1"/>
            <a:endParaRPr lang="en-US" altLang="en-US">
              <a:latin typeface="Comic Sans MS" pitchFamily="66" charset="0"/>
            </a:endParaRPr>
          </a:p>
          <a:p>
            <a:pPr eaLnBrk="1" hangingPunct="1"/>
            <a:r>
              <a:rPr lang="en-US" altLang="en-US">
                <a:latin typeface="Comic Sans MS" pitchFamily="66" charset="0"/>
              </a:rPr>
              <a:t>* Надражај слуха и равнотеже од рецепторских 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ћелија носе </a:t>
            </a:r>
            <a:r>
              <a:rPr lang="en-GB" altLang="en-US">
                <a:latin typeface="Comic Sans MS" pitchFamily="66" charset="0"/>
              </a:rPr>
              <a:t>n. cochlearis </a:t>
            </a:r>
            <a:r>
              <a:rPr lang="en-US" altLang="en-US">
                <a:latin typeface="Comic Sans MS" pitchFamily="66" charset="0"/>
              </a:rPr>
              <a:t>и </a:t>
            </a:r>
            <a:r>
              <a:rPr lang="en-GB" altLang="en-US">
                <a:latin typeface="Comic Sans MS" pitchFamily="66" charset="0"/>
              </a:rPr>
              <a:t>n. vestibularis</a:t>
            </a:r>
            <a:r>
              <a:rPr lang="en-US" altLang="en-US">
                <a:latin typeface="Comic Sans MS" pitchFamily="66" charset="0"/>
              </a:rPr>
              <a:t> који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улазе у састав </a:t>
            </a:r>
            <a:r>
              <a:rPr lang="en-GB" altLang="en-US">
                <a:latin typeface="Comic Sans MS" pitchFamily="66" charset="0"/>
              </a:rPr>
              <a:t>n. vestibulocochlearis</a:t>
            </a:r>
            <a:r>
              <a:rPr lang="en-US" altLang="en-US">
                <a:latin typeface="Comic Sans MS" pitchFamily="66" charset="0"/>
              </a:rPr>
              <a:t>-а</a:t>
            </a:r>
            <a:r>
              <a:rPr lang="en-GB" altLang="en-US">
                <a:latin typeface="Comic Sans MS" pitchFamily="66" charset="0"/>
              </a:rPr>
              <a:t>, </a:t>
            </a:r>
            <a:r>
              <a:rPr lang="en-US" altLang="en-US">
                <a:latin typeface="Comic Sans MS" pitchFamily="66" charset="0"/>
              </a:rPr>
              <a:t>до једара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8. кранијалног живца, у можданом стаблу.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Од једара полазе путеви који носе надражај до</a:t>
            </a:r>
          </a:p>
          <a:p>
            <a:pPr eaLnBrk="1" hangingPunct="1"/>
            <a:r>
              <a:rPr lang="en-US" altLang="en-US">
                <a:latin typeface="Comic Sans MS" pitchFamily="66" charset="0"/>
              </a:rPr>
              <a:t>   слушних и вестибуларних поља коре великог мозга</a:t>
            </a:r>
          </a:p>
        </p:txBody>
      </p:sp>
      <p:sp>
        <p:nvSpPr>
          <p:cNvPr id="41987" name="Rectangle 2"/>
          <p:cNvSpPr txBox="1">
            <a:spLocks noRot="1" noChangeArrowheads="1"/>
          </p:cNvSpPr>
          <p:nvPr/>
        </p:nvSpPr>
        <p:spPr bwMode="auto">
          <a:xfrm>
            <a:off x="1643063" y="47625"/>
            <a:ext cx="6429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eaLnBrk="1" hangingPunct="1"/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Унутрашње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sr-Cyrl-C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ухо</a:t>
            </a:r>
            <a:r>
              <a:rPr lang="en-US" alt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(auris interna)</a:t>
            </a:r>
            <a:endParaRPr lang="en-US" sz="3000" b="1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 cstate="print"/>
          <a:srcRect l="7788" t="4062" r="38202" b="37155"/>
          <a:stretch>
            <a:fillRect/>
          </a:stretch>
        </p:blipFill>
        <p:spPr bwMode="auto">
          <a:xfrm>
            <a:off x="5722938" y="3932238"/>
            <a:ext cx="3424237" cy="27940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6513" y="1052513"/>
            <a:ext cx="9215437" cy="56689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b="1" smtClean="0">
                <a:latin typeface="Constantia" pitchFamily="18" charset="0"/>
              </a:rPr>
              <a:t>АКУСТИЧКИ ПУТ</a:t>
            </a:r>
            <a:r>
              <a:rPr lang="en-US" sz="1800" b="1" smtClean="0">
                <a:latin typeface="Constantia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itchFamily="18" charset="0"/>
              </a:rPr>
              <a:t>Неурон</a:t>
            </a:r>
            <a:r>
              <a:rPr lang="en-US" sz="1800" b="1" smtClean="0">
                <a:latin typeface="Constantia" pitchFamily="18" charset="0"/>
              </a:rPr>
              <a:t> </a:t>
            </a:r>
            <a:r>
              <a:rPr lang="en-US" altLang="en-US" sz="1800" b="1" smtClean="0">
                <a:latin typeface="Constantia" pitchFamily="18" charset="0"/>
              </a:rPr>
              <a:t>I</a:t>
            </a:r>
            <a:r>
              <a:rPr lang="en-US" sz="1800" b="1" smtClean="0">
                <a:latin typeface="Constantia" pitchFamily="18" charset="0"/>
              </a:rPr>
              <a:t>:</a:t>
            </a:r>
            <a:r>
              <a:rPr lang="en-US" sz="1800" smtClean="0">
                <a:latin typeface="Constantia" pitchFamily="18" charset="0"/>
              </a:rPr>
              <a:t> </a:t>
            </a:r>
            <a:r>
              <a:rPr lang="en-US" altLang="en-US" sz="1800" smtClean="0">
                <a:latin typeface="Constantia" pitchFamily="18" charset="0"/>
              </a:rPr>
              <a:t>неурони </a:t>
            </a:r>
            <a:r>
              <a:rPr lang="en-GB" altLang="en-US" sz="1800" smtClean="0">
                <a:latin typeface="Constantia" pitchFamily="18" charset="0"/>
              </a:rPr>
              <a:t>ganglion</a:t>
            </a:r>
            <a:r>
              <a:rPr lang="en-US" altLang="en-US" sz="1800" smtClean="0">
                <a:latin typeface="Constantia" pitchFamily="18" charset="0"/>
              </a:rPr>
              <a:t>а</a:t>
            </a:r>
            <a:r>
              <a:rPr lang="en-GB" altLang="en-US" sz="1800" smtClean="0">
                <a:latin typeface="Constantia" pitchFamily="18" charset="0"/>
              </a:rPr>
              <a:t> spirale (</a:t>
            </a:r>
            <a:r>
              <a:rPr lang="en-US" altLang="en-US" sz="1800" smtClean="0">
                <a:latin typeface="Constantia" pitchFamily="18" charset="0"/>
              </a:rPr>
              <a:t>коштани пуж),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чији дендрити носе надражај са рецептора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смештених у мембранском пужу (унутрашње ухо);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Аксони ових неурона граде </a:t>
            </a:r>
            <a:r>
              <a:rPr lang="en-GB" altLang="en-US" sz="1800" smtClean="0">
                <a:latin typeface="Constantia" pitchFamily="18" charset="0"/>
              </a:rPr>
              <a:t>n. cochlearis, </a:t>
            </a:r>
            <a:r>
              <a:rPr lang="en-US" altLang="en-US" sz="1800" smtClean="0">
                <a:latin typeface="Constantia" pitchFamily="18" charset="0"/>
              </a:rPr>
              <a:t>који улази у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састав 8. можданог живца (</a:t>
            </a:r>
            <a:r>
              <a:rPr lang="en-GB" altLang="en-US" sz="1800" smtClean="0">
                <a:latin typeface="Constantia" pitchFamily="18" charset="0"/>
              </a:rPr>
              <a:t>n. vestibulocochlearis)</a:t>
            </a:r>
            <a:endParaRPr lang="en-US" alt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CS" altLang="en-US" sz="1800" b="1" smtClean="0">
                <a:latin typeface="Constantia" pitchFamily="18" charset="0"/>
              </a:rPr>
              <a:t>Неурон</a:t>
            </a:r>
            <a:r>
              <a:rPr lang="en-US" sz="1800" b="1" smtClean="0">
                <a:latin typeface="Constantia" pitchFamily="18" charset="0"/>
              </a:rPr>
              <a:t> </a:t>
            </a:r>
            <a:r>
              <a:rPr lang="en-US" altLang="en-US" sz="1800" b="1" smtClean="0">
                <a:latin typeface="Constantia" pitchFamily="18" charset="0"/>
              </a:rPr>
              <a:t>II</a:t>
            </a:r>
            <a:r>
              <a:rPr lang="en-US" sz="1800" b="1" smtClean="0">
                <a:latin typeface="Constantia" pitchFamily="18" charset="0"/>
              </a:rPr>
              <a:t>:</a:t>
            </a:r>
            <a:r>
              <a:rPr lang="en-US" altLang="en-US" sz="1800" b="1" smtClean="0">
                <a:latin typeface="Constantia" pitchFamily="18" charset="0"/>
              </a:rPr>
              <a:t> </a:t>
            </a:r>
            <a:r>
              <a:rPr lang="en-US" altLang="en-US" sz="1800" smtClean="0">
                <a:latin typeface="Constantia" pitchFamily="18" charset="0"/>
              </a:rPr>
              <a:t>кохлеарна једра можданог стабла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Аксони ових неурона, већином укрштена формирају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lemnisus lateralis</a:t>
            </a:r>
            <a:endParaRPr lang="en-US" alt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1800" smtClean="0">
              <a:latin typeface="Constanti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smtClean="0">
                <a:latin typeface="Constantia" pitchFamily="18" charset="0"/>
              </a:rPr>
              <a:t>Неурон III: c</a:t>
            </a:r>
            <a:r>
              <a:rPr lang="en-GB" altLang="en-US" sz="1800" smtClean="0">
                <a:latin typeface="Constantia" pitchFamily="18" charset="0"/>
              </a:rPr>
              <a:t>orpus geniculatum mediale </a:t>
            </a:r>
            <a:r>
              <a:rPr lang="en-US" altLang="en-US" sz="1800" smtClean="0">
                <a:latin typeface="Constantia" pitchFamily="18" charset="0"/>
              </a:rPr>
              <a:t>метаталамуса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(lemniscus lateralis</a:t>
            </a:r>
            <a:r>
              <a:rPr lang="en-US" altLang="en-US" sz="1800" smtClean="0">
                <a:latin typeface="Constantia" pitchFamily="18" charset="0"/>
              </a:rPr>
              <a:t> до с</a:t>
            </a:r>
            <a:r>
              <a:rPr lang="en-GB" altLang="en-US" sz="1800" smtClean="0">
                <a:latin typeface="Constantia" pitchFamily="18" charset="0"/>
              </a:rPr>
              <a:t>orpus geniculatum mediale</a:t>
            </a:r>
            <a:r>
              <a:rPr lang="en-US" altLang="en-US" sz="1800" smtClean="0">
                <a:latin typeface="Constantia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преко једара који улазе у састав</a:t>
            </a:r>
            <a:r>
              <a:rPr lang="en-GB" altLang="en-US" sz="1800" smtClean="0">
                <a:latin typeface="Constantia" pitchFamily="18" charset="0"/>
              </a:rPr>
              <a:t> coliculi inferiores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Constantia" pitchFamily="18" charset="0"/>
              </a:rPr>
              <a:t>mesencephalona)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Constantia" pitchFamily="18" charset="0"/>
              </a:rPr>
              <a:t>Аксони неурона </a:t>
            </a:r>
            <a:r>
              <a:rPr lang="en-GB" altLang="en-US" sz="1800" b="1" smtClean="0">
                <a:latin typeface="Constantia" pitchFamily="18" charset="0"/>
              </a:rPr>
              <a:t>c</a:t>
            </a:r>
            <a:r>
              <a:rPr lang="en-GB" altLang="en-US" sz="1800" smtClean="0">
                <a:latin typeface="Constantia" pitchFamily="18" charset="0"/>
              </a:rPr>
              <a:t>orpus geniculatum mediale</a:t>
            </a:r>
            <a:r>
              <a:rPr lang="en-US" altLang="en-US" sz="1800" smtClean="0">
                <a:latin typeface="Constantia" pitchFamily="18" charset="0"/>
              </a:rPr>
              <a:t> формирају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smtClean="0">
                <a:latin typeface="Book Antiqua" pitchFamily="18" charset="0"/>
              </a:rPr>
              <a:t>radiatio acustica </a:t>
            </a:r>
            <a:r>
              <a:rPr lang="en-US" altLang="en-US" sz="1800" smtClean="0">
                <a:latin typeface="Book Antiqua" pitchFamily="18" charset="0"/>
              </a:rPr>
              <a:t>који се завршава у примарном и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Book Antiqua" pitchFamily="18" charset="0"/>
              </a:rPr>
              <a:t>секундарном акустичком пољу темпоралног режња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smtClean="0">
                <a:latin typeface="Book Antiqua" pitchFamily="18" charset="0"/>
              </a:rPr>
              <a:t>(</a:t>
            </a:r>
            <a:r>
              <a:rPr lang="en-US" sz="1800" smtClean="0">
                <a:latin typeface="Book Antiqua" pitchFamily="18" charset="0"/>
              </a:rPr>
              <a:t>gyri</a:t>
            </a:r>
            <a:r>
              <a:rPr lang="en-US" altLang="en-US" sz="1800" smtClean="0">
                <a:latin typeface="Book Antiqua" pitchFamily="18" charset="0"/>
              </a:rPr>
              <a:t> </a:t>
            </a:r>
            <a:r>
              <a:rPr lang="en-US" sz="1800" smtClean="0">
                <a:latin typeface="Book Antiqua" pitchFamily="18" charset="0"/>
              </a:rPr>
              <a:t>temporales transversi</a:t>
            </a:r>
            <a:r>
              <a:rPr lang="en-US" altLang="en-US" sz="1800" smtClean="0">
                <a:latin typeface="Book Antiqua" pitchFamily="18" charset="0"/>
              </a:rPr>
              <a:t>)</a:t>
            </a:r>
            <a:endParaRPr lang="en-US" sz="1800" smtClean="0">
              <a:latin typeface="Book Antiqua" pitchFamily="18" charset="0"/>
            </a:endParaRPr>
          </a:p>
        </p:txBody>
      </p:sp>
      <p:pic>
        <p:nvPicPr>
          <p:cNvPr id="54275" name="Picture 4" descr="_0007 a"/>
          <p:cNvPicPr>
            <a:picLocks noChangeArrowheads="1"/>
          </p:cNvPicPr>
          <p:nvPr/>
        </p:nvPicPr>
        <p:blipFill>
          <a:blip r:embed="rId2" cstate="print"/>
          <a:srcRect t="1566"/>
          <a:stretch>
            <a:fillRect/>
          </a:stretch>
        </p:blipFill>
        <p:spPr bwMode="auto">
          <a:xfrm>
            <a:off x="5651500" y="79375"/>
            <a:ext cx="3535363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 idx="4294967295"/>
          </p:nvPr>
        </p:nvSpPr>
        <p:spPr>
          <a:xfrm>
            <a:off x="500063" y="214313"/>
            <a:ext cx="8229600" cy="652462"/>
          </a:xfrm>
        </p:spPr>
        <p:txBody>
          <a:bodyPr lIns="0" rIns="0" bIns="0" anchor="b"/>
          <a:lstStyle/>
          <a:p>
            <a:pPr eaLnBrk="1" hangingPunct="1"/>
            <a:r>
              <a:rPr lang="en-US" altLang="en-US" sz="3200" smtClean="0">
                <a:latin typeface="Comic Sans MS" pitchFamily="66" charset="0"/>
              </a:rPr>
              <a:t>Орган мириса (</a:t>
            </a:r>
            <a:r>
              <a:rPr lang="en-GB" altLang="en-US" sz="3200" smtClean="0">
                <a:latin typeface="Comic Sans MS" pitchFamily="66" charset="0"/>
              </a:rPr>
              <a:t>organum olfactorium)</a:t>
            </a:r>
            <a:endParaRPr lang="en-US" altLang="en-US" sz="3200" smtClean="0">
              <a:latin typeface="Comic Sans MS" pitchFamily="66" charset="0"/>
            </a:endParaRPr>
          </a:p>
        </p:txBody>
      </p:sp>
      <p:sp>
        <p:nvSpPr>
          <p:cNvPr id="55299" name="Content Placeholder 3"/>
          <p:cNvSpPr>
            <a:spLocks noGrp="1"/>
          </p:cNvSpPr>
          <p:nvPr>
            <p:ph sz="half" idx="4294967295"/>
          </p:nvPr>
        </p:nvSpPr>
        <p:spPr>
          <a:xfrm>
            <a:off x="4429125" y="981075"/>
            <a:ext cx="4714875" cy="59293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sr-Latn-CS" altLang="en-US" sz="2000" b="1" smtClean="0">
                <a:latin typeface="Comic Sans MS" pitchFamily="66" charset="0"/>
              </a:rPr>
              <a:t>Tunica mucosa nasi:</a:t>
            </a:r>
            <a:br>
              <a:rPr lang="sr-Latn-CS" altLang="en-US" sz="2000" b="1" smtClean="0">
                <a:latin typeface="Comic Sans MS" pitchFamily="66" charset="0"/>
              </a:rPr>
            </a:br>
            <a:r>
              <a:rPr lang="sr-Latn-CS" altLang="en-US" sz="2000" smtClean="0">
                <a:latin typeface="Comic Sans MS" pitchFamily="66" charset="0"/>
              </a:rPr>
              <a:t/>
            </a:r>
            <a:br>
              <a:rPr lang="sr-Latn-CS" altLang="en-US" sz="2000" smtClean="0">
                <a:latin typeface="Comic Sans MS" pitchFamily="66" charset="0"/>
              </a:rPr>
            </a:b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u="sng" smtClean="0">
                <a:latin typeface="Comic Sans MS" pitchFamily="66" charset="0"/>
              </a:rPr>
              <a:t>Олфактивни</a:t>
            </a:r>
            <a:r>
              <a:rPr lang="sr-Latn-CS" altLang="en-US" sz="1800" u="sng" smtClean="0">
                <a:latin typeface="Comic Sans MS" pitchFamily="66" charset="0"/>
              </a:rPr>
              <a:t> </a:t>
            </a:r>
            <a:r>
              <a:rPr lang="sr-Cyrl-CS" altLang="en-US" sz="1800" u="sng" smtClean="0">
                <a:latin typeface="Comic Sans MS" pitchFamily="66" charset="0"/>
              </a:rPr>
              <a:t>предео</a:t>
            </a:r>
            <a:r>
              <a:rPr lang="sr-Latn-CS" altLang="en-US" sz="1800" u="sng" smtClean="0">
                <a:latin typeface="Comic Sans MS" pitchFamily="66" charset="0"/>
              </a:rPr>
              <a:t> (regio olfactoria)</a:t>
            </a:r>
            <a:br>
              <a:rPr lang="sr-Latn-CS" altLang="en-US" sz="1800" u="sng" smtClean="0">
                <a:latin typeface="Comic Sans MS" pitchFamily="66" charset="0"/>
              </a:rPr>
            </a:br>
            <a:endParaRPr lang="sr-Latn-CS" altLang="en-US" sz="1800" u="sng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sr-Latn-CS" altLang="en-US" sz="1800" smtClean="0">
                <a:latin typeface="Comic Sans MS" pitchFamily="66" charset="0"/>
              </a:rPr>
              <a:t>- </a:t>
            </a:r>
            <a:r>
              <a:rPr lang="sr-Cyrl-CS" altLang="en-US" sz="1800" smtClean="0">
                <a:latin typeface="Comic Sans MS" pitchFamily="66" charset="0"/>
              </a:rPr>
              <a:t>мирисни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епител</a:t>
            </a:r>
            <a:r>
              <a:rPr lang="sr-Latn-CS" altLang="en-US" sz="1800" smtClean="0">
                <a:latin typeface="Comic Sans MS" pitchFamily="66" charset="0"/>
              </a:rPr>
              <a:t/>
            </a:r>
            <a:br>
              <a:rPr lang="sr-Latn-CS" altLang="en-US" sz="1800" smtClean="0">
                <a:latin typeface="Comic Sans MS" pitchFamily="66" charset="0"/>
              </a:rPr>
            </a:br>
            <a:r>
              <a:rPr lang="sr-Latn-CS" altLang="en-US" sz="1800" smtClean="0">
                <a:latin typeface="Comic Sans MS" pitchFamily="66" charset="0"/>
              </a:rPr>
              <a:t/>
            </a:r>
            <a:br>
              <a:rPr lang="sr-Latn-CS" altLang="en-US" sz="1800" smtClean="0">
                <a:latin typeface="Comic Sans MS" pitchFamily="66" charset="0"/>
              </a:rPr>
            </a:br>
            <a:r>
              <a:rPr lang="sr-Latn-CS" altLang="en-US" sz="1800" smtClean="0">
                <a:latin typeface="Comic Sans MS" pitchFamily="66" charset="0"/>
              </a:rPr>
              <a:t>- </a:t>
            </a:r>
            <a:r>
              <a:rPr lang="sr-Cyrl-CS" altLang="en-US" sz="1800" smtClean="0">
                <a:latin typeface="Comic Sans MS" pitchFamily="66" charset="0"/>
              </a:rPr>
              <a:t>облаже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цео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горњи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зид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носне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br>
              <a:rPr lang="sr-Latn-C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  </a:t>
            </a:r>
            <a:r>
              <a:rPr lang="sr-Cyrl-CS" altLang="en-US" sz="1800" smtClean="0">
                <a:latin typeface="Comic Sans MS" pitchFamily="66" charset="0"/>
              </a:rPr>
              <a:t>дупље</a:t>
            </a:r>
            <a:r>
              <a:rPr lang="sr-Latn-CS" altLang="en-US" sz="1800" smtClean="0">
                <a:latin typeface="Comic Sans MS" pitchFamily="66" charset="0"/>
              </a:rPr>
              <a:t>,</a:t>
            </a:r>
            <a:r>
              <a:rPr lang="en-U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као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и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горњу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носну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шкољк</a:t>
            </a:r>
            <a:r>
              <a:rPr lang="en-US" altLang="en-US" sz="1800" smtClean="0">
                <a:latin typeface="Comic Sans MS" pitchFamily="66" charset="0"/>
              </a:rPr>
              <a:t>у</a:t>
            </a:r>
            <a:r>
              <a:rPr lang="sr-Cyrl-CS" altLang="en-US" sz="1800" smtClean="0">
                <a:latin typeface="Comic Sans MS" pitchFamily="66" charset="0"/>
              </a:rPr>
              <a:t/>
            </a:r>
            <a:br>
              <a:rPr lang="sr-Cyrl-C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  </a:t>
            </a:r>
            <a:r>
              <a:rPr lang="sr-Cyrl-CS" altLang="en-US" sz="1800" smtClean="0">
                <a:latin typeface="Comic Sans MS" pitchFamily="66" charset="0"/>
              </a:rPr>
              <a:t>и</a:t>
            </a:r>
            <a:r>
              <a:rPr lang="en-U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одговарајући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део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носне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преграде</a:t>
            </a:r>
            <a:r>
              <a:rPr lang="en-US" altLang="en-US" sz="1800" smtClean="0">
                <a:latin typeface="Comic Sans MS" pitchFamily="66" charset="0"/>
              </a:rPr>
              <a:t> </a:t>
            </a:r>
            <a:r>
              <a:rPr lang="sr-Latn-CS" altLang="en-US" sz="1800" smtClean="0">
                <a:latin typeface="Comic Sans MS" pitchFamily="66" charset="0"/>
              </a:rPr>
              <a:t/>
            </a:r>
            <a:br>
              <a:rPr lang="sr-Latn-CS" altLang="en-US" sz="1800" smtClean="0">
                <a:latin typeface="Comic Sans MS" pitchFamily="66" charset="0"/>
              </a:rPr>
            </a:br>
            <a:r>
              <a:rPr lang="sr-Latn-CS" altLang="en-US" sz="1800" smtClean="0">
                <a:latin typeface="Comic Sans MS" pitchFamily="66" charset="0"/>
              </a:rPr>
              <a:t>- </a:t>
            </a:r>
            <a:r>
              <a:rPr lang="sr-Cyrl-CS" altLang="en-US" sz="1800" smtClean="0">
                <a:latin typeface="Comic Sans MS" pitchFamily="66" charset="0"/>
              </a:rPr>
              <a:t>припада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чулу</a:t>
            </a:r>
            <a:r>
              <a:rPr lang="sr-Latn-CS" altLang="en-US" sz="1800" smtClean="0">
                <a:latin typeface="Comic Sans MS" pitchFamily="66" charset="0"/>
              </a:rPr>
              <a:t> </a:t>
            </a:r>
            <a:r>
              <a:rPr lang="sr-Cyrl-CS" altLang="en-US" sz="1800" smtClean="0">
                <a:latin typeface="Comic Sans MS" pitchFamily="66" charset="0"/>
              </a:rPr>
              <a:t>мириса</a:t>
            </a:r>
            <a:r>
              <a:rPr lang="en-US" altLang="en-US" sz="1800" smtClean="0">
                <a:latin typeface="Comic Sans MS" pitchFamily="66" charset="0"/>
              </a:rPr>
              <a:t>, тј. садржи</a:t>
            </a:r>
            <a:br>
              <a:rPr lang="en-U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  рецепторске нервне ћелије</a:t>
            </a:r>
            <a:br>
              <a:rPr lang="en-U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  </a:t>
            </a:r>
            <a:endParaRPr lang="sr-Cyrl-CS" altLang="en-US" sz="180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endParaRPr lang="sr-Cyrl-CS" altLang="en-US" sz="2000" smtClean="0"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en-US" sz="1800" smtClean="0">
                <a:latin typeface="Comic Sans MS" pitchFamily="66" charset="0"/>
              </a:rPr>
              <a:t>* Мирисни стимулуси, регистровани мирисним рецепторима, стварају </a:t>
            </a:r>
            <a:br>
              <a:rPr lang="en-U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надражаје који се влакнима </a:t>
            </a:r>
            <a:br>
              <a:rPr lang="en-U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1. кранијалног живца и мирисним </a:t>
            </a:r>
            <a:br>
              <a:rPr lang="en-U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путем преносе до центара у кори </a:t>
            </a:r>
            <a:br>
              <a:rPr lang="en-US" altLang="en-US" sz="1800" smtClean="0">
                <a:latin typeface="Comic Sans MS" pitchFamily="66" charset="0"/>
              </a:rPr>
            </a:br>
            <a:r>
              <a:rPr lang="en-US" altLang="en-US" sz="1800" smtClean="0">
                <a:latin typeface="Comic Sans MS" pitchFamily="66" charset="0"/>
              </a:rPr>
              <a:t>великог мозга.</a:t>
            </a:r>
            <a:r>
              <a:rPr lang="sr-Latn-CS" altLang="en-US" sz="2000" smtClean="0">
                <a:latin typeface="Comic Sans MS" pitchFamily="66" charset="0"/>
              </a:rPr>
              <a:t/>
            </a:r>
            <a:br>
              <a:rPr lang="sr-Latn-CS" altLang="en-US" sz="2000" smtClean="0">
                <a:latin typeface="Comic Sans MS" pitchFamily="66" charset="0"/>
              </a:rPr>
            </a:br>
            <a:r>
              <a:rPr lang="sr-Latn-CS" altLang="en-US" sz="2000" smtClean="0">
                <a:latin typeface="Comic Sans MS" pitchFamily="66" charset="0"/>
              </a:rPr>
              <a:t/>
            </a:r>
            <a:br>
              <a:rPr lang="sr-Latn-CS" altLang="en-US" sz="2000" smtClean="0">
                <a:latin typeface="Comic Sans MS" pitchFamily="66" charset="0"/>
              </a:rPr>
            </a:br>
            <a:r>
              <a:rPr lang="sr-Latn-CS" altLang="en-US" sz="2000" smtClean="0">
                <a:latin typeface="Comic Sans MS" pitchFamily="66" charset="0"/>
              </a:rPr>
              <a:t/>
            </a:r>
            <a:br>
              <a:rPr lang="sr-Latn-CS" altLang="en-US" sz="2000" smtClean="0">
                <a:latin typeface="Comic Sans MS" pitchFamily="66" charset="0"/>
              </a:rPr>
            </a:br>
            <a:endParaRPr lang="sr-Latn-CS" altLang="en-US" sz="2000" smtClean="0">
              <a:latin typeface="Comic Sans MS" pitchFamily="66" charset="0"/>
            </a:endParaRP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 cstate="print"/>
          <a:srcRect l="18506" t="20209" r="33072" b="5624"/>
          <a:stretch>
            <a:fillRect/>
          </a:stretch>
        </p:blipFill>
        <p:spPr bwMode="auto">
          <a:xfrm>
            <a:off x="36513" y="1485900"/>
            <a:ext cx="4722812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 txBox="1">
            <a:spLocks noChangeArrowheads="1"/>
          </p:cNvSpPr>
          <p:nvPr/>
        </p:nvSpPr>
        <p:spPr bwMode="auto">
          <a:xfrm>
            <a:off x="285750" y="644525"/>
            <a:ext cx="885825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50000"/>
              </a:lnSpc>
            </a:pPr>
            <a:r>
              <a:rPr lang="en-US" altLang="en-US">
                <a:latin typeface="Book Antiqua" pitchFamily="18" charset="0"/>
              </a:rPr>
              <a:t>- Густативни систем је састављен из рецепторских густативних пупољака и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>
                <a:latin typeface="Book Antiqua" pitchFamily="18" charset="0"/>
              </a:rPr>
              <a:t>неурона који примају, преносе, анализују и препознају густативне надражаје.</a:t>
            </a:r>
            <a:endParaRPr lang="en-US" b="1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b="1">
                <a:latin typeface="Book Antiqua" pitchFamily="18" charset="0"/>
              </a:rPr>
              <a:t>Неурон</a:t>
            </a:r>
            <a:r>
              <a:rPr lang="en-US" b="1">
                <a:latin typeface="Book Antiqua" pitchFamily="18" charset="0"/>
              </a:rPr>
              <a:t> I:</a:t>
            </a:r>
            <a:r>
              <a:rPr lang="en-US">
                <a:latin typeface="Book Antiqua" pitchFamily="18" charset="0"/>
              </a:rPr>
              <a:t> Густативни неурони који леже у ганглионима VII, IX I X </a:t>
            </a:r>
            <a:r>
              <a:rPr lang="en-US" altLang="en-US">
                <a:latin typeface="Book Antiqua" pitchFamily="18" charset="0"/>
              </a:rPr>
              <a:t>кранијалног живца</a:t>
            </a:r>
            <a:r>
              <a:rPr lang="en-US">
                <a:latin typeface="Book Antiqua" pitchFamily="18" charset="0"/>
              </a:rPr>
              <a:t>.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latin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</a:rPr>
              <a:t>- Периферни наставци иду у саставу</a:t>
            </a:r>
            <a:r>
              <a:rPr lang="en-US">
                <a:latin typeface="Book Antiqua" pitchFamily="18" charset="0"/>
              </a:rPr>
              <a:t> VII, IX I X </a:t>
            </a:r>
            <a:r>
              <a:rPr lang="en-US" altLang="en-US">
                <a:latin typeface="Book Antiqua" pitchFamily="18" charset="0"/>
              </a:rPr>
              <a:t>нерва и преносе густативне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>
                <a:latin typeface="Book Antiqua" pitchFamily="18" charset="0"/>
              </a:rPr>
              <a:t>      дражи коју је примио густативни пупољак.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latin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</a:rPr>
              <a:t>	</a:t>
            </a:r>
            <a:r>
              <a:rPr lang="en-US" u="sng">
                <a:latin typeface="Book Antiqua" pitchFamily="18" charset="0"/>
              </a:rPr>
              <a:t>n. facialis </a:t>
            </a:r>
            <a:r>
              <a:rPr lang="en-US">
                <a:latin typeface="Book Antiqua" pitchFamily="18" charset="0"/>
              </a:rPr>
              <a:t>– </a:t>
            </a:r>
            <a:r>
              <a:rPr lang="en-US" altLang="en-US">
                <a:latin typeface="Book Antiqua" pitchFamily="18" charset="0"/>
              </a:rPr>
              <a:t>предње 2/3 језика</a:t>
            </a:r>
            <a:r>
              <a:rPr lang="en-US">
                <a:latin typeface="Book Antiqua" pitchFamily="18" charset="0"/>
              </a:rPr>
              <a:t> 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latin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</a:rPr>
              <a:t>	</a:t>
            </a:r>
            <a:r>
              <a:rPr lang="en-US" u="sng">
                <a:latin typeface="Book Antiqua" pitchFamily="18" charset="0"/>
              </a:rPr>
              <a:t>n. glossopharyngeus </a:t>
            </a:r>
            <a:r>
              <a:rPr lang="en-US">
                <a:latin typeface="Book Antiqua" pitchFamily="18" charset="0"/>
              </a:rPr>
              <a:t>– </a:t>
            </a:r>
            <a:r>
              <a:rPr lang="en-US" altLang="en-US">
                <a:latin typeface="Book Antiqua" pitchFamily="18" charset="0"/>
              </a:rPr>
              <a:t>задња 1/3 језика</a:t>
            </a:r>
            <a:endParaRPr lang="en-US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>
                <a:latin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</a:rPr>
              <a:t>	</a:t>
            </a:r>
            <a:r>
              <a:rPr lang="en-US" u="sng">
                <a:latin typeface="Book Antiqua" pitchFamily="18" charset="0"/>
              </a:rPr>
              <a:t>n.vagus</a:t>
            </a:r>
            <a:r>
              <a:rPr lang="en-US">
                <a:latin typeface="Book Antiqua" pitchFamily="18" charset="0"/>
              </a:rPr>
              <a:t> – слузокожа ждрела, гркљана и горњег дела једњака</a:t>
            </a:r>
          </a:p>
          <a:p>
            <a:pPr eaLnBrk="1" hangingPunct="1">
              <a:lnSpc>
                <a:spcPct val="150000"/>
              </a:lnSpc>
            </a:pPr>
            <a:r>
              <a:rPr lang="en-US">
                <a:latin typeface="Book Antiqua" pitchFamily="18" charset="0"/>
              </a:rPr>
              <a:t> </a:t>
            </a:r>
            <a:r>
              <a:rPr lang="en-US" altLang="en-US">
                <a:latin typeface="Book Antiqua" pitchFamily="18" charset="0"/>
              </a:rPr>
              <a:t>   - Централни продужеци неурона</a:t>
            </a:r>
            <a:r>
              <a:rPr lang="en-US">
                <a:latin typeface="Book Antiqua" pitchFamily="18" charset="0"/>
              </a:rPr>
              <a:t> I </a:t>
            </a:r>
            <a:r>
              <a:rPr lang="en-US" altLang="en-US">
                <a:latin typeface="Book Antiqua" pitchFamily="18" charset="0"/>
              </a:rPr>
              <a:t>сва три ганглиона завршавају се у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>
                <a:latin typeface="Book Antiqua" pitchFamily="18" charset="0"/>
              </a:rPr>
              <a:t>    </a:t>
            </a:r>
            <a:r>
              <a:rPr lang="en-US" altLang="en-US" b="1" i="1">
                <a:latin typeface="Book Antiqua" pitchFamily="18" charset="0"/>
              </a:rPr>
              <a:t>nc. gustatorius</a:t>
            </a:r>
            <a:r>
              <a:rPr lang="en-US" altLang="en-US">
                <a:latin typeface="Book Antiqua" pitchFamily="18" charset="0"/>
              </a:rPr>
              <a:t>, једру можданог стабла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 b="1">
                <a:latin typeface="Book Antiqua" pitchFamily="18" charset="0"/>
              </a:rPr>
              <a:t>Неурон</a:t>
            </a:r>
            <a:r>
              <a:rPr lang="en-US" b="1">
                <a:latin typeface="Book Antiqua" pitchFamily="18" charset="0"/>
              </a:rPr>
              <a:t> II:</a:t>
            </a:r>
            <a:r>
              <a:rPr lang="en-US">
                <a:latin typeface="Book Antiqua" pitchFamily="18" charset="0"/>
              </a:rPr>
              <a:t> nc. </a:t>
            </a:r>
            <a:r>
              <a:rPr lang="en-US" altLang="en-US">
                <a:latin typeface="Book Antiqua" pitchFamily="18" charset="0"/>
              </a:rPr>
              <a:t>g</a:t>
            </a:r>
            <a:r>
              <a:rPr lang="en-US">
                <a:latin typeface="Book Antiqua" pitchFamily="18" charset="0"/>
              </a:rPr>
              <a:t>ustatoriu</a:t>
            </a:r>
            <a:r>
              <a:rPr lang="en-GB" altLang="en-US">
                <a:latin typeface="Book Antiqua" pitchFamily="18" charset="0"/>
              </a:rPr>
              <a:t>s</a:t>
            </a:r>
            <a:endParaRPr lang="en-US" altLang="en-US">
              <a:latin typeface="Book Antiqua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en-US" b="1">
                <a:latin typeface="Book Antiqua" pitchFamily="18" charset="0"/>
              </a:rPr>
              <a:t>Неурон</a:t>
            </a:r>
            <a:r>
              <a:rPr lang="en-US" b="1">
                <a:latin typeface="Book Antiqua" pitchFamily="18" charset="0"/>
              </a:rPr>
              <a:t> III:</a:t>
            </a:r>
            <a:r>
              <a:rPr lang="en-US">
                <a:latin typeface="Book Antiqua" pitchFamily="18" charset="0"/>
              </a:rPr>
              <a:t> </a:t>
            </a:r>
            <a:r>
              <a:rPr lang="en-GB" altLang="en-US">
                <a:latin typeface="Book Antiqua" pitchFamily="18" charset="0"/>
              </a:rPr>
              <a:t> </a:t>
            </a:r>
            <a:r>
              <a:rPr lang="en-US" altLang="en-US">
                <a:latin typeface="Book Antiqua" pitchFamily="18" charset="0"/>
              </a:rPr>
              <a:t>таламус; централни продужеци ових неурона, носе надражај до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en-US">
                <a:latin typeface="Book Antiqua" pitchFamily="18" charset="0"/>
              </a:rPr>
              <a:t> одговарајућих поља коре великог мозга</a:t>
            </a:r>
          </a:p>
        </p:txBody>
      </p:sp>
      <p:sp>
        <p:nvSpPr>
          <p:cNvPr id="56323" name="Title 1"/>
          <p:cNvSpPr>
            <a:spLocks noGrp="1"/>
          </p:cNvSpPr>
          <p:nvPr/>
        </p:nvSpPr>
        <p:spPr bwMode="auto">
          <a:xfrm>
            <a:off x="500063" y="71438"/>
            <a:ext cx="8229600" cy="6524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 lIns="0" rIns="0" bIns="0" anchor="b"/>
          <a:lstStyle/>
          <a:p>
            <a:pPr algn="ctr" eaLnBrk="1" hangingPunct="1"/>
            <a:r>
              <a:rPr lang="en-US" altLang="en-US" sz="3000">
                <a:solidFill>
                  <a:schemeClr val="tx2"/>
                </a:solidFill>
                <a:latin typeface="Book Antiqua" pitchFamily="18" charset="0"/>
              </a:rPr>
              <a:t>Орган укуса (</a:t>
            </a:r>
            <a:r>
              <a:rPr lang="en-GB" altLang="en-US" sz="3000">
                <a:solidFill>
                  <a:schemeClr val="tx2"/>
                </a:solidFill>
                <a:latin typeface="Book Antiqua" pitchFamily="18" charset="0"/>
              </a:rPr>
              <a:t>organum gustatorium)</a:t>
            </a:r>
            <a:endParaRPr lang="en-US" altLang="en-US" sz="3000">
              <a:solidFill>
                <a:schemeClr val="tx2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4" descr="_0003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0"/>
            <a:ext cx="52260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1214438"/>
            <a:ext cx="3903663" cy="393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Cyrl-CS" altLang="en-US" b="1">
                <a:latin typeface="Constantia" pitchFamily="18" charset="0"/>
              </a:rPr>
              <a:t>Грађа</a:t>
            </a:r>
            <a:r>
              <a:rPr lang="sr-Latn-CS" altLang="en-US" b="1">
                <a:latin typeface="Constantia" pitchFamily="18" charset="0"/>
              </a:rPr>
              <a:t>:</a:t>
            </a:r>
          </a:p>
          <a:p>
            <a:pPr eaLnBrk="1" hangingPunct="1"/>
            <a:endParaRPr lang="vi-VN" altLang="en-US" b="1"/>
          </a:p>
          <a:p>
            <a:pPr eaLnBrk="1" hangingPunct="1"/>
            <a:r>
              <a:rPr lang="sr-Latn-CS" altLang="en-US">
                <a:latin typeface="Constantia" pitchFamily="18" charset="0"/>
              </a:rPr>
              <a:t>• </a:t>
            </a:r>
            <a:r>
              <a:rPr lang="en-US" altLang="en-US">
                <a:latin typeface="Constantia" pitchFamily="18" charset="0"/>
              </a:rPr>
              <a:t>ОМОТАЧ</a:t>
            </a:r>
          </a:p>
          <a:p>
            <a:pPr eaLnBrk="1" hangingPunct="1">
              <a:buFont typeface="Arial" charset="0"/>
              <a:buChar char="-"/>
            </a:pPr>
            <a:r>
              <a:rPr lang="sr-Latn-CS" altLang="en-US">
                <a:latin typeface="Constantia" pitchFamily="18" charset="0"/>
              </a:rPr>
              <a:t> Capsula fibrosa</a:t>
            </a:r>
          </a:p>
          <a:p>
            <a:pPr eaLnBrk="1" hangingPunct="1">
              <a:buFont typeface="Arial" charset="0"/>
              <a:buChar char="-"/>
            </a:pPr>
            <a:endParaRPr lang="sr-Latn-CS" altLang="en-US">
              <a:latin typeface="Constantia" pitchFamily="18" charset="0"/>
            </a:endParaRPr>
          </a:p>
          <a:p>
            <a:pPr eaLnBrk="1" hangingPunct="1"/>
            <a:r>
              <a:rPr lang="sr-Latn-CS" altLang="en-US">
                <a:latin typeface="Constantia" pitchFamily="18" charset="0"/>
              </a:rPr>
              <a:t>• </a:t>
            </a:r>
            <a:r>
              <a:rPr lang="sr-Cyrl-CS" altLang="en-US">
                <a:latin typeface="Constantia" pitchFamily="18" charset="0"/>
              </a:rPr>
              <a:t>ПАРЕНХИМ</a:t>
            </a:r>
            <a:endParaRPr lang="sr-Latn-CS" altLang="en-US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sr-Latn-CS" altLang="en-US">
                <a:latin typeface="Constantia" pitchFamily="18" charset="0"/>
              </a:rPr>
              <a:t> Lobuli gl. thyroideae</a:t>
            </a:r>
          </a:p>
          <a:p>
            <a:pPr eaLnBrk="1" hangingPunct="1">
              <a:buFont typeface="Arial" charset="0"/>
              <a:buChar char="-"/>
            </a:pPr>
            <a:endParaRPr lang="sr-Latn-CS" altLang="en-US">
              <a:latin typeface="Constantia" pitchFamily="18" charset="0"/>
            </a:endParaRPr>
          </a:p>
          <a:p>
            <a:pPr eaLnBrk="1" hangingPunct="1"/>
            <a:r>
              <a:rPr lang="sr-Latn-CS" altLang="en-US">
                <a:latin typeface="Constantia" pitchFamily="18" charset="0"/>
              </a:rPr>
              <a:t>- Folliculi gl. thyroideae</a:t>
            </a:r>
          </a:p>
          <a:p>
            <a:pPr eaLnBrk="1" hangingPunct="1"/>
            <a:r>
              <a:rPr lang="sr-Latn-CS" altLang="en-US" b="1">
                <a:latin typeface="Constantia" pitchFamily="18" charset="0"/>
              </a:rPr>
              <a:t>   - </a:t>
            </a:r>
            <a:r>
              <a:rPr lang="sr-Cyrl-CS" altLang="en-US" b="1">
                <a:latin typeface="Constantia" pitchFamily="18" charset="0"/>
              </a:rPr>
              <a:t>фоликуларне</a:t>
            </a:r>
            <a:r>
              <a:rPr lang="sr-Latn-CS" altLang="en-US" b="1">
                <a:latin typeface="Constantia" pitchFamily="18" charset="0"/>
              </a:rPr>
              <a:t> </a:t>
            </a:r>
            <a:r>
              <a:rPr lang="sr-Cyrl-CS" altLang="en-US" b="1">
                <a:latin typeface="Constantia" pitchFamily="18" charset="0"/>
              </a:rPr>
              <a:t>ћелије</a:t>
            </a:r>
            <a:r>
              <a:rPr lang="sr-Latn-CS" altLang="en-US" b="1">
                <a:latin typeface="Constantia" pitchFamily="18" charset="0"/>
              </a:rPr>
              <a:t> (</a:t>
            </a:r>
            <a:r>
              <a:rPr lang="sr-Cyrl-CS" altLang="en-US" b="1">
                <a:latin typeface="Constantia" pitchFamily="18" charset="0"/>
              </a:rPr>
              <a:t>Т</a:t>
            </a:r>
            <a:r>
              <a:rPr lang="sr-Latn-CS" altLang="en-US" b="1">
                <a:latin typeface="Constantia" pitchFamily="18" charset="0"/>
              </a:rPr>
              <a:t>3 , </a:t>
            </a:r>
            <a:r>
              <a:rPr lang="sr-Cyrl-CS" altLang="en-US" b="1">
                <a:latin typeface="Constantia" pitchFamily="18" charset="0"/>
              </a:rPr>
              <a:t>Т</a:t>
            </a:r>
            <a:r>
              <a:rPr lang="sr-Latn-CS" altLang="en-US" b="1">
                <a:latin typeface="Constantia" pitchFamily="18" charset="0"/>
              </a:rPr>
              <a:t>4)</a:t>
            </a:r>
          </a:p>
          <a:p>
            <a:pPr eaLnBrk="1" hangingPunct="1"/>
            <a:r>
              <a:rPr lang="sr-Latn-CS" altLang="en-US">
                <a:latin typeface="Constantia" pitchFamily="18" charset="0"/>
              </a:rPr>
              <a:t>    </a:t>
            </a:r>
            <a:r>
              <a:rPr lang="sr-Cyrl-CS" altLang="en-US">
                <a:latin typeface="Constantia" pitchFamily="18" charset="0"/>
              </a:rPr>
              <a:t>хипофункција</a:t>
            </a:r>
            <a:r>
              <a:rPr lang="sr-Latn-CS" altLang="en-US">
                <a:latin typeface="Constantia" pitchFamily="18" charset="0"/>
              </a:rPr>
              <a:t> (</a:t>
            </a:r>
            <a:r>
              <a:rPr lang="sr-Cyrl-CS" altLang="en-US">
                <a:latin typeface="Constantia" pitchFamily="18" charset="0"/>
              </a:rPr>
              <a:t>микседем</a:t>
            </a:r>
            <a:r>
              <a:rPr lang="sr-Latn-CS" altLang="en-US">
                <a:latin typeface="Constantia" pitchFamily="18" charset="0"/>
              </a:rPr>
              <a:t>)</a:t>
            </a:r>
          </a:p>
          <a:p>
            <a:pPr eaLnBrk="1" hangingPunct="1"/>
            <a:r>
              <a:rPr lang="sr-Latn-CS" altLang="en-US">
                <a:latin typeface="Constantia" pitchFamily="18" charset="0"/>
              </a:rPr>
              <a:t>    </a:t>
            </a:r>
            <a:r>
              <a:rPr lang="sr-Cyrl-CS" altLang="en-US">
                <a:latin typeface="Constantia" pitchFamily="18" charset="0"/>
              </a:rPr>
              <a:t>хиперфункција</a:t>
            </a:r>
            <a:r>
              <a:rPr lang="sr-Latn-CS" altLang="en-US">
                <a:latin typeface="Constantia" pitchFamily="18" charset="0"/>
              </a:rPr>
              <a:t> (morbus Basedow)</a:t>
            </a:r>
          </a:p>
          <a:p>
            <a:pPr eaLnBrk="1" hangingPunct="1"/>
            <a:r>
              <a:rPr lang="sr-Latn-CS" altLang="en-US" b="1">
                <a:latin typeface="Constantia" pitchFamily="18" charset="0"/>
              </a:rPr>
              <a:t>   - </a:t>
            </a:r>
            <a:r>
              <a:rPr lang="sr-Cyrl-CS" altLang="en-US" b="1">
                <a:latin typeface="Constantia" pitchFamily="18" charset="0"/>
              </a:rPr>
              <a:t>парафоликуларне</a:t>
            </a:r>
            <a:r>
              <a:rPr lang="sr-Latn-CS" altLang="en-US" b="1">
                <a:latin typeface="Constantia" pitchFamily="18" charset="0"/>
              </a:rPr>
              <a:t> </a:t>
            </a:r>
            <a:r>
              <a:rPr lang="sr-Cyrl-CS" altLang="en-US" b="1">
                <a:latin typeface="Constantia" pitchFamily="18" charset="0"/>
              </a:rPr>
              <a:t>ћелије</a:t>
            </a:r>
            <a:endParaRPr lang="sr-Latn-CS" altLang="en-US" b="1">
              <a:latin typeface="Constantia" pitchFamily="18" charset="0"/>
            </a:endParaRPr>
          </a:p>
          <a:p>
            <a:pPr eaLnBrk="1" hangingPunct="1"/>
            <a:r>
              <a:rPr lang="sr-Latn-CS" altLang="en-US" b="1">
                <a:latin typeface="Constantia" pitchFamily="18" charset="0"/>
              </a:rPr>
              <a:t>    (</a:t>
            </a:r>
            <a:r>
              <a:rPr lang="sr-Cyrl-CS" altLang="en-US" b="1">
                <a:latin typeface="Constantia" pitchFamily="18" charset="0"/>
              </a:rPr>
              <a:t>тирокалцитонин</a:t>
            </a:r>
            <a:r>
              <a:rPr lang="sr-Latn-CS" altLang="en-US" b="1">
                <a:latin typeface="Constantia" pitchFamily="18" charset="0"/>
              </a:rPr>
              <a:t>)</a:t>
            </a:r>
            <a:endParaRPr lang="sr-Latn-CS" altLang="en-US">
              <a:latin typeface="Constantia" pitchFamily="18" charset="0"/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 cstate="print"/>
          <a:srcRect l="7594" t="-1125" r="39305" b="38000"/>
          <a:stretch>
            <a:fillRect/>
          </a:stretch>
        </p:blipFill>
        <p:spPr bwMode="auto">
          <a:xfrm>
            <a:off x="3963988" y="928688"/>
            <a:ext cx="5180012" cy="461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Штитаста жлезда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Glandula thyroidea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Паратироидне жлезде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е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 parathyroideae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4925" y="1052513"/>
            <a:ext cx="9002713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latin typeface="Constantia" pitchFamily="18" charset="0"/>
              </a:rPr>
              <a:t>Положај</a:t>
            </a:r>
            <a:r>
              <a:rPr lang="sr-Latn-CS" altLang="en-US" b="1">
                <a:latin typeface="Constantia" pitchFamily="18" charset="0"/>
              </a:rPr>
              <a:t>:</a:t>
            </a:r>
          </a:p>
          <a:p>
            <a:pPr eaLnBrk="1" hangingPunct="1"/>
            <a:endParaRPr lang="sr-Latn-C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>
                <a:latin typeface="Constantia" pitchFamily="18" charset="0"/>
              </a:rPr>
              <a:t> - уз задњу страну оба режња штитасте жлезде</a:t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- има их 4; уз сваки режањ по две - горња и доња</a:t>
            </a:r>
          </a:p>
          <a:p>
            <a:pPr eaLnBrk="1" hangingPunct="1"/>
            <a:endParaRPr lang="sr-Latn-CS" altLang="en-US">
              <a:latin typeface="Constantia" pitchFamily="18" charset="0"/>
            </a:endParaRPr>
          </a:p>
          <a:p>
            <a:pPr eaLnBrk="1" hangingPunct="1"/>
            <a:endParaRPr lang="sr-Latn-CS" altLang="en-US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Улога:</a:t>
            </a:r>
            <a:r>
              <a:rPr lang="en-US" altLang="en-US">
                <a:latin typeface="Constantia" pitchFamily="18" charset="0"/>
              </a:rPr>
              <a:t/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  - лучи паратхормон, битан за регулацију 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нивоа калцијума, магнезијума и фосфора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/>
          <a:srcRect l="8707" r="39592" b="37746"/>
          <a:stretch>
            <a:fillRect/>
          </a:stretch>
        </p:blipFill>
        <p:spPr bwMode="auto">
          <a:xfrm>
            <a:off x="5003800" y="2349500"/>
            <a:ext cx="4035425" cy="364172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Надбубрежне жлезде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е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 suprarenales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34925" y="1052513"/>
            <a:ext cx="9002713" cy="475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altLang="en-US" b="1">
                <a:latin typeface="Constantia" pitchFamily="18" charset="0"/>
              </a:rPr>
              <a:t>Парне:</a:t>
            </a:r>
          </a:p>
          <a:p>
            <a:pPr eaLnBrk="1" hangingPunct="1"/>
            <a:r>
              <a:rPr lang="en-GB" altLang="en-US" b="1">
                <a:latin typeface="Constantia" pitchFamily="18" charset="0"/>
              </a:rPr>
              <a:t> - glandula suprarenalis dextra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    - мања, ниже постављена, 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      пирамидалног облика</a:t>
            </a:r>
          </a:p>
          <a:p>
            <a:pPr eaLnBrk="1" hangingPunct="1"/>
            <a:r>
              <a:rPr lang="en-GB" altLang="en-US" b="1">
                <a:latin typeface="Constantia" pitchFamily="18" charset="0"/>
              </a:rPr>
              <a:t> - glandula suprarenalis sinistra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     - већа, више постављена, 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      полумесечастог облика</a:t>
            </a:r>
          </a:p>
          <a:p>
            <a:pPr eaLnBrk="1" hangingPunct="1"/>
            <a:endParaRPr lang="en-US" altLang="en-US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Положај: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- налазе се на горњем полу десног,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односно левог бубрега</a:t>
            </a:r>
          </a:p>
          <a:p>
            <a:pPr eaLnBrk="1" hangingPunct="1"/>
            <a:endParaRPr lang="en-U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Димензије</a:t>
            </a:r>
            <a:r>
              <a:rPr lang="sr-Latn-CS" altLang="en-US" b="1">
                <a:latin typeface="Constantia" pitchFamily="18" charset="0"/>
              </a:rPr>
              <a:t>:</a:t>
            </a:r>
          </a:p>
          <a:p>
            <a:pPr eaLnBrk="1" hangingPunct="1"/>
            <a:endParaRPr lang="sr-Latn-CS" altLang="en-US" b="1">
              <a:latin typeface="Constantia" pitchFamily="18" charset="0"/>
            </a:endParaRPr>
          </a:p>
          <a:p>
            <a:pPr eaLnBrk="1" hangingPunct="1"/>
            <a:r>
              <a:rPr lang="en-US" altLang="en-US">
                <a:latin typeface="Constantia" pitchFamily="18" charset="0"/>
              </a:rPr>
              <a:t> - 5 х 3 х 1 цм</a:t>
            </a:r>
          </a:p>
          <a:p>
            <a:pPr eaLnBrk="1" hangingPunct="1"/>
            <a:endParaRPr lang="sr-Latn-CS" altLang="en-US">
              <a:latin typeface="Constantia" pitchFamily="18" charset="0"/>
            </a:endParaRPr>
          </a:p>
          <a:p>
            <a:pPr eaLnBrk="1" hangingPunct="1"/>
            <a:endParaRPr lang="sr-Latn-CS" altLang="en-US">
              <a:latin typeface="Constantia" pitchFamily="18" charset="0"/>
            </a:endParaRPr>
          </a:p>
        </p:txBody>
      </p:sp>
      <p:pic>
        <p:nvPicPr>
          <p:cNvPr id="10244" name="Picture 5" descr="Retroperi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0F0DB"/>
              </a:clrFrom>
              <a:clrTo>
                <a:srgbClr val="D0F0DB">
                  <a:alpha val="0"/>
                </a:srgbClr>
              </a:clrTo>
            </a:clrChange>
          </a:blip>
          <a:srcRect l="1379" t="1689" r="3389" b="2754"/>
          <a:stretch>
            <a:fillRect/>
          </a:stretch>
        </p:blipFill>
        <p:spPr bwMode="auto">
          <a:xfrm>
            <a:off x="4716463" y="1557338"/>
            <a:ext cx="4021137" cy="4881562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 txBox="1">
            <a:spLocks noChangeArrowheads="1"/>
          </p:cNvSpPr>
          <p:nvPr/>
        </p:nvSpPr>
        <p:spPr bwMode="auto">
          <a:xfrm>
            <a:off x="252413" y="188913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Надбубрежне жлезде (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е</a:t>
            </a:r>
            <a:r>
              <a:rPr lang="en-GB" altLang="en-US" sz="2800">
                <a:solidFill>
                  <a:srgbClr val="14425D"/>
                </a:solidFill>
                <a:latin typeface="Constantia" pitchFamily="18" charset="0"/>
              </a:rPr>
              <a:t> suprarenales</a:t>
            </a:r>
            <a:r>
              <a:rPr lang="en-US" altLang="en-US" sz="280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0" y="855663"/>
            <a:ext cx="5653088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r-Cyrl-CS" altLang="en-US" b="1">
                <a:latin typeface="Constantia" pitchFamily="18" charset="0"/>
              </a:rPr>
              <a:t>Грађа</a:t>
            </a:r>
            <a:r>
              <a:rPr lang="sr-Latn-CS" altLang="en-US" b="1">
                <a:latin typeface="Constantia" pitchFamily="18" charset="0"/>
              </a:rPr>
              <a:t>:</a:t>
            </a:r>
          </a:p>
          <a:p>
            <a:pPr eaLnBrk="1" hangingPunct="1"/>
            <a:endParaRPr lang="vi-VN" altLang="en-US" b="1"/>
          </a:p>
          <a:p>
            <a:pPr eaLnBrk="1" hangingPunct="1"/>
            <a:r>
              <a:rPr lang="sr-Latn-CS" altLang="en-US" b="1">
                <a:latin typeface="Constantia" pitchFamily="18" charset="0"/>
              </a:rPr>
              <a:t>• </a:t>
            </a:r>
            <a:r>
              <a:rPr lang="en-US" altLang="en-US" b="1">
                <a:latin typeface="Constantia" pitchFamily="18" charset="0"/>
              </a:rPr>
              <a:t>ОМОТАЧ</a:t>
            </a:r>
          </a:p>
          <a:p>
            <a:pPr eaLnBrk="1" hangingPunct="1">
              <a:buFont typeface="Arial" charset="0"/>
              <a:buChar char="-"/>
            </a:pPr>
            <a:r>
              <a:rPr lang="sr-Latn-CS" altLang="en-US">
                <a:latin typeface="Constantia" pitchFamily="18" charset="0"/>
              </a:rPr>
              <a:t> Capsula</a:t>
            </a:r>
          </a:p>
          <a:p>
            <a:pPr eaLnBrk="1" hangingPunct="1">
              <a:buFont typeface="Arial" charset="0"/>
              <a:buChar char="-"/>
            </a:pPr>
            <a:endParaRPr lang="sr-Latn-CS" altLang="en-US">
              <a:latin typeface="Constantia" pitchFamily="18" charset="0"/>
            </a:endParaRPr>
          </a:p>
          <a:p>
            <a:pPr eaLnBrk="1" hangingPunct="1"/>
            <a:r>
              <a:rPr lang="sr-Latn-CS" altLang="en-US" b="1">
                <a:latin typeface="Constantia" pitchFamily="18" charset="0"/>
              </a:rPr>
              <a:t>• </a:t>
            </a:r>
            <a:r>
              <a:rPr lang="sr-Cyrl-CS" altLang="en-US" b="1">
                <a:latin typeface="Constantia" pitchFamily="18" charset="0"/>
              </a:rPr>
              <a:t>ПАРЕНХИМ</a:t>
            </a:r>
            <a:endParaRPr lang="sr-Latn-CS" altLang="en-US" b="1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sr-Latn-CS" altLang="en-US" b="1">
                <a:latin typeface="Constantia" pitchFamily="18" charset="0"/>
              </a:rPr>
              <a:t> </a:t>
            </a:r>
            <a:r>
              <a:rPr lang="en-US" altLang="en-US" b="1">
                <a:latin typeface="Constantia" pitchFamily="18" charset="0"/>
              </a:rPr>
              <a:t>Кора (</a:t>
            </a:r>
            <a:r>
              <a:rPr lang="en-GB" altLang="en-US" b="1">
                <a:latin typeface="Constantia" pitchFamily="18" charset="0"/>
              </a:rPr>
              <a:t>cortex) - </a:t>
            </a:r>
            <a:r>
              <a:rPr lang="en-US" altLang="en-US" b="1">
                <a:latin typeface="Constantia" pitchFamily="18" charset="0"/>
              </a:rPr>
              <a:t>периферни део</a:t>
            </a: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       1) спољашња зона (</a:t>
            </a:r>
            <a:r>
              <a:rPr lang="en-GB" altLang="en-US" b="1">
                <a:latin typeface="Constantia" pitchFamily="18" charset="0"/>
              </a:rPr>
              <a:t>zona glomerulosa)</a:t>
            </a:r>
          </a:p>
          <a:p>
            <a:pPr eaLnBrk="1" hangingPunct="1"/>
            <a:r>
              <a:rPr lang="en-GB" altLang="en-US" b="1">
                <a:latin typeface="Constantia" pitchFamily="18" charset="0"/>
              </a:rPr>
              <a:t>           </a:t>
            </a:r>
            <a:r>
              <a:rPr lang="en-GB" altLang="en-US">
                <a:latin typeface="Constantia" pitchFamily="18" charset="0"/>
              </a:rPr>
              <a:t>- </a:t>
            </a:r>
            <a:r>
              <a:rPr lang="en-US" altLang="en-US">
                <a:latin typeface="Constantia" pitchFamily="18" charset="0"/>
              </a:rPr>
              <a:t>ћелије луче минералокортикоиде</a:t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            (алдостерон)</a:t>
            </a:r>
            <a:endParaRPr lang="en-GB" altLang="en-US">
              <a:latin typeface="Constantia" pitchFamily="18" charset="0"/>
            </a:endParaRPr>
          </a:p>
          <a:p>
            <a:pPr eaLnBrk="1" hangingPunct="1"/>
            <a:r>
              <a:rPr lang="en-GB" altLang="en-US" b="1">
                <a:latin typeface="Constantia" pitchFamily="18" charset="0"/>
              </a:rPr>
              <a:t>       2) </a:t>
            </a:r>
            <a:r>
              <a:rPr lang="en-US" altLang="en-US" b="1">
                <a:latin typeface="Constantia" pitchFamily="18" charset="0"/>
              </a:rPr>
              <a:t>средња зона</a:t>
            </a:r>
            <a:r>
              <a:rPr lang="en-GB" altLang="en-US" b="1">
                <a:latin typeface="Constantia" pitchFamily="18" charset="0"/>
              </a:rPr>
              <a:t> (zona fasciculata)</a:t>
            </a:r>
          </a:p>
          <a:p>
            <a:pPr eaLnBrk="1" hangingPunct="1"/>
            <a:r>
              <a:rPr lang="en-GB" altLang="en-US" b="1">
                <a:latin typeface="Constantia" pitchFamily="18" charset="0"/>
              </a:rPr>
              <a:t>           </a:t>
            </a:r>
            <a:r>
              <a:rPr lang="en-GB" altLang="en-US">
                <a:latin typeface="Constantia" pitchFamily="18" charset="0"/>
              </a:rPr>
              <a:t>- </a:t>
            </a:r>
            <a:r>
              <a:rPr lang="en-US" altLang="en-US">
                <a:latin typeface="Constantia" pitchFamily="18" charset="0"/>
              </a:rPr>
              <a:t>ћелије луче гликокортикоиде</a:t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            (коризол, кортикостерон и кортизон)</a:t>
            </a: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       3) унутрашња зона (</a:t>
            </a:r>
            <a:r>
              <a:rPr lang="en-GB" altLang="en-US" b="1">
                <a:latin typeface="Constantia" pitchFamily="18" charset="0"/>
              </a:rPr>
              <a:t>zona reticularis)</a:t>
            </a:r>
          </a:p>
          <a:p>
            <a:pPr eaLnBrk="1" hangingPunct="1"/>
            <a:r>
              <a:rPr lang="en-US" altLang="en-US" b="1">
                <a:latin typeface="Constantia" pitchFamily="18" charset="0"/>
              </a:rPr>
              <a:t>          </a:t>
            </a:r>
            <a:r>
              <a:rPr lang="en-GB" altLang="en-US" b="1">
                <a:latin typeface="Constantia" pitchFamily="18" charset="0"/>
              </a:rPr>
              <a:t> </a:t>
            </a:r>
            <a:r>
              <a:rPr lang="en-GB" altLang="en-US">
                <a:latin typeface="Constantia" pitchFamily="18" charset="0"/>
              </a:rPr>
              <a:t>- </a:t>
            </a:r>
            <a:r>
              <a:rPr lang="en-US" altLang="en-US">
                <a:latin typeface="Constantia" pitchFamily="18" charset="0"/>
              </a:rPr>
              <a:t>ћелије луче андрогене, </a:t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            у мањој мери естрогене и прогестерон</a:t>
            </a:r>
          </a:p>
          <a:p>
            <a:pPr eaLnBrk="1" hangingPunct="1"/>
            <a:endParaRPr lang="en-US" altLang="en-US">
              <a:latin typeface="Constantia" pitchFamily="18" charset="0"/>
            </a:endParaRPr>
          </a:p>
          <a:p>
            <a:pPr eaLnBrk="1" hangingPunct="1">
              <a:buFont typeface="Arial" charset="0"/>
              <a:buChar char="-"/>
            </a:pPr>
            <a:r>
              <a:rPr lang="en-GB" altLang="en-US" b="1">
                <a:latin typeface="Constantia" pitchFamily="18" charset="0"/>
              </a:rPr>
              <a:t> </a:t>
            </a:r>
            <a:r>
              <a:rPr lang="en-US" altLang="en-US" b="1">
                <a:latin typeface="Constantia" pitchFamily="18" charset="0"/>
              </a:rPr>
              <a:t>Срж </a:t>
            </a:r>
            <a:r>
              <a:rPr lang="en-GB" altLang="en-US" b="1">
                <a:latin typeface="Constantia" pitchFamily="18" charset="0"/>
              </a:rPr>
              <a:t>(medulla)</a:t>
            </a:r>
            <a:r>
              <a:rPr lang="en-US" altLang="en-US" b="1">
                <a:latin typeface="Constantia" pitchFamily="18" charset="0"/>
              </a:rPr>
              <a:t> - средишњи део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     - ћелије луче катехоламине</a:t>
            </a:r>
            <a:br>
              <a:rPr lang="en-US" altLang="en-US">
                <a:latin typeface="Constantia" pitchFamily="18" charset="0"/>
              </a:rPr>
            </a:br>
            <a:r>
              <a:rPr lang="en-US" altLang="en-US">
                <a:latin typeface="Constantia" pitchFamily="18" charset="0"/>
              </a:rPr>
              <a:t>             адреналин, норадреналин и допамин</a:t>
            </a:r>
          </a:p>
          <a:p>
            <a:pPr eaLnBrk="1" hangingPunct="1"/>
            <a:r>
              <a:rPr lang="en-US" altLang="en-US">
                <a:latin typeface="Constantia" pitchFamily="18" charset="0"/>
              </a:rPr>
              <a:t>          - у вези је са симпатичким нервним системом</a:t>
            </a:r>
            <a:endParaRPr lang="sr-Latn-CS" altLang="en-US">
              <a:latin typeface="Constantia" pitchFamily="18" charset="0"/>
            </a:endParaRPr>
          </a:p>
        </p:txBody>
      </p:sp>
      <p:pic>
        <p:nvPicPr>
          <p:cNvPr id="11268" name="Picture 5" descr="Retroperi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0F0DB"/>
              </a:clrFrom>
              <a:clrTo>
                <a:srgbClr val="D0F0DB">
                  <a:alpha val="0"/>
                </a:srgbClr>
              </a:clrTo>
            </a:clrChange>
          </a:blip>
          <a:srcRect l="1379" t="1689" r="3389" b="2754"/>
          <a:stretch>
            <a:fillRect/>
          </a:stretch>
        </p:blipFill>
        <p:spPr bwMode="auto">
          <a:xfrm>
            <a:off x="4860925" y="1052513"/>
            <a:ext cx="4019550" cy="488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Pages>0</Pages>
  <Words>1517</Words>
  <Characters>0</Characters>
  <Application>Microsoft Office PowerPoint</Application>
  <DocSecurity>0</DocSecurity>
  <PresentationFormat>On-screen Show (4:3)</PresentationFormat>
  <Lines>0</Lines>
  <Paragraphs>405</Paragraphs>
  <Slides>54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Arial</vt:lpstr>
      <vt:lpstr>Book Antiqua</vt:lpstr>
      <vt:lpstr>Calibri</vt:lpstr>
      <vt:lpstr>Comic Sans MS</vt:lpstr>
      <vt:lpstr>Constantia</vt:lpstr>
      <vt:lpstr>Times New Roman</vt:lpstr>
      <vt:lpstr>Verdana</vt:lpstr>
      <vt:lpstr>Wingdings 2</vt:lpstr>
      <vt:lpstr>Default Design</vt:lpstr>
      <vt:lpstr>Bitmap 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Орган слуха и равнотеже (Organum vestibulocochleare)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Орган мириса (organum olfactorium)</vt:lpstr>
      <vt:lpstr>PowerPoint Presentation</vt:lpstr>
      <vt:lpstr>PowerPoint Presentation</vt:lpstr>
    </vt:vector>
  </TitlesOfParts>
  <Company>Company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Win10</cp:lastModifiedBy>
  <cp:revision>41</cp:revision>
  <dcterms:created xsi:type="dcterms:W3CDTF">2007-04-23T19:01:08Z</dcterms:created>
  <dcterms:modified xsi:type="dcterms:W3CDTF">2020-09-30T07:25:52Z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